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486" r:id="rId3"/>
    <p:sldId id="487" r:id="rId4"/>
    <p:sldId id="488" r:id="rId5"/>
    <p:sldId id="492" r:id="rId6"/>
    <p:sldId id="494" r:id="rId7"/>
    <p:sldId id="495" r:id="rId8"/>
    <p:sldId id="496" r:id="rId9"/>
    <p:sldId id="497" r:id="rId10"/>
    <p:sldId id="493" r:id="rId11"/>
    <p:sldId id="489" r:id="rId12"/>
    <p:sldId id="490" r:id="rId13"/>
    <p:sldId id="491" r:id="rId14"/>
    <p:sldId id="498" r:id="rId15"/>
    <p:sldId id="500" r:id="rId16"/>
    <p:sldId id="501" r:id="rId17"/>
    <p:sldId id="499" r:id="rId18"/>
    <p:sldId id="502" r:id="rId19"/>
    <p:sldId id="503" r:id="rId20"/>
    <p:sldId id="504" r:id="rId21"/>
    <p:sldId id="505" r:id="rId22"/>
    <p:sldId id="507" r:id="rId23"/>
    <p:sldId id="509" r:id="rId24"/>
    <p:sldId id="513" r:id="rId25"/>
    <p:sldId id="518" r:id="rId26"/>
    <p:sldId id="519" r:id="rId27"/>
    <p:sldId id="514" r:id="rId28"/>
    <p:sldId id="515" r:id="rId29"/>
    <p:sldId id="512" r:id="rId30"/>
    <p:sldId id="520" r:id="rId31"/>
    <p:sldId id="522" r:id="rId32"/>
    <p:sldId id="521" r:id="rId33"/>
    <p:sldId id="523" r:id="rId34"/>
    <p:sldId id="524" r:id="rId35"/>
    <p:sldId id="525" r:id="rId36"/>
    <p:sldId id="526" r:id="rId37"/>
    <p:sldId id="527" r:id="rId38"/>
    <p:sldId id="528" r:id="rId39"/>
    <p:sldId id="529" r:id="rId40"/>
    <p:sldId id="530" r:id="rId41"/>
    <p:sldId id="531" r:id="rId42"/>
    <p:sldId id="532" r:id="rId43"/>
    <p:sldId id="533" r:id="rId44"/>
    <p:sldId id="534" r:id="rId45"/>
    <p:sldId id="535" r:id="rId46"/>
    <p:sldId id="536" r:id="rId47"/>
  </p:sldIdLst>
  <p:sldSz cx="9144000" cy="6858000" type="screen4x3"/>
  <p:notesSz cx="6858000" cy="9144000"/>
  <p:custDataLst>
    <p:tags r:id="rId4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C41"/>
    <a:srgbClr val="324A63"/>
    <a:srgbClr val="828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95" autoAdjust="0"/>
    <p:restoredTop sz="81465" autoAdjust="0"/>
  </p:normalViewPr>
  <p:slideViewPr>
    <p:cSldViewPr snapToGrid="0" snapToObjects="1">
      <p:cViewPr varScale="1">
        <p:scale>
          <a:sx n="75" d="100"/>
          <a:sy n="75" d="100"/>
        </p:scale>
        <p:origin x="1152"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tags" Target="tags/tag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150"/>
        <c:shape val="box"/>
        <c:axId val="-2008361568"/>
        <c:axId val="-2008754016"/>
        <c:axId val="-2008596816"/>
      </c:bar3DChart>
      <c:catAx>
        <c:axId val="-2008361568"/>
        <c:scaling>
          <c:orientation val="minMax"/>
        </c:scaling>
        <c:delete val="0"/>
        <c:axPos val="b"/>
        <c:numFmt formatCode="General" sourceLinked="1"/>
        <c:majorTickMark val="out"/>
        <c:minorTickMark val="none"/>
        <c:tickLblPos val="nextTo"/>
        <c:crossAx val="-2008754016"/>
        <c:crosses val="autoZero"/>
        <c:auto val="1"/>
        <c:lblAlgn val="ctr"/>
        <c:lblOffset val="100"/>
        <c:noMultiLvlLbl val="0"/>
      </c:catAx>
      <c:valAx>
        <c:axId val="-2008754016"/>
        <c:scaling>
          <c:orientation val="minMax"/>
        </c:scaling>
        <c:delete val="0"/>
        <c:axPos val="l"/>
        <c:majorGridlines/>
        <c:numFmt formatCode="General" sourceLinked="1"/>
        <c:majorTickMark val="out"/>
        <c:minorTickMark val="none"/>
        <c:tickLblPos val="nextTo"/>
        <c:crossAx val="-2008361568"/>
        <c:crosses val="autoZero"/>
        <c:crossBetween val="between"/>
      </c:valAx>
      <c:serAx>
        <c:axId val="-2008596816"/>
        <c:scaling>
          <c:orientation val="minMax"/>
        </c:scaling>
        <c:delete val="0"/>
        <c:axPos val="b"/>
        <c:majorTickMark val="out"/>
        <c:minorTickMark val="none"/>
        <c:tickLblPos val="nextTo"/>
        <c:crossAx val="-2008754016"/>
        <c:crosses val="autoZero"/>
      </c:ser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96B205-C58B-9744-A730-70302F7AF947}"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17BB3C6F-42D4-B944-91C0-F75FB12E6E01}">
      <dgm:prSet phldrT="[Text]"/>
      <dgm:spPr/>
      <dgm:t>
        <a:bodyPr/>
        <a:lstStyle/>
        <a:p>
          <a:r>
            <a:rPr lang="en-US" dirty="0" smtClean="0">
              <a:solidFill>
                <a:schemeClr val="bg1"/>
              </a:solidFill>
            </a:rPr>
            <a:t>Types:</a:t>
          </a:r>
          <a:endParaRPr lang="en-US" dirty="0">
            <a:solidFill>
              <a:schemeClr val="bg1"/>
            </a:solidFill>
          </a:endParaRPr>
        </a:p>
      </dgm:t>
    </dgm:pt>
    <dgm:pt modelId="{818129A5-A21B-A84B-A1CB-C22725452600}" type="parTrans" cxnId="{98E670E2-FB7C-E74A-BE4E-0E511C9527AE}">
      <dgm:prSet/>
      <dgm:spPr/>
      <dgm:t>
        <a:bodyPr/>
        <a:lstStyle/>
        <a:p>
          <a:endParaRPr lang="en-US"/>
        </a:p>
      </dgm:t>
    </dgm:pt>
    <dgm:pt modelId="{9E96011D-ECC0-A349-8ADC-9EF7544C9EC6}" type="sibTrans" cxnId="{98E670E2-FB7C-E74A-BE4E-0E511C9527AE}">
      <dgm:prSet/>
      <dgm:spPr/>
      <dgm:t>
        <a:bodyPr/>
        <a:lstStyle/>
        <a:p>
          <a:endParaRPr lang="en-US"/>
        </a:p>
      </dgm:t>
    </dgm:pt>
    <dgm:pt modelId="{739C2C42-CBE8-C842-BFA5-0ECF6677AECE}">
      <dgm:prSet/>
      <dgm:spPr>
        <a:solidFill>
          <a:schemeClr val="bg1"/>
        </a:solidFill>
        <a:ln>
          <a:noFill/>
        </a:ln>
      </dgm:spPr>
      <dgm:t>
        <a:bodyPr/>
        <a:lstStyle/>
        <a:p>
          <a:r>
            <a:rPr lang="en-US" smtClean="0">
              <a:solidFill>
                <a:schemeClr val="tx1"/>
              </a:solidFill>
            </a:rPr>
            <a:t>release of message contents</a:t>
          </a:r>
          <a:endParaRPr lang="en-US" dirty="0" smtClean="0">
            <a:solidFill>
              <a:schemeClr val="tx1"/>
            </a:solidFill>
          </a:endParaRPr>
        </a:p>
      </dgm:t>
    </dgm:pt>
    <dgm:pt modelId="{60AC6B55-E326-964D-BBDB-96214698A5C2}" type="parTrans" cxnId="{8E3C24A0-8AA9-2C49-A626-5E097CF50126}">
      <dgm:prSet/>
      <dgm:spPr/>
      <dgm:t>
        <a:bodyPr/>
        <a:lstStyle/>
        <a:p>
          <a:endParaRPr lang="en-US"/>
        </a:p>
      </dgm:t>
    </dgm:pt>
    <dgm:pt modelId="{B9B9DDA3-AEF9-3844-B51C-4A62A2222B73}" type="sibTrans" cxnId="{8E3C24A0-8AA9-2C49-A626-5E097CF50126}">
      <dgm:prSet/>
      <dgm:spPr/>
      <dgm:t>
        <a:bodyPr/>
        <a:lstStyle/>
        <a:p>
          <a:endParaRPr lang="en-US"/>
        </a:p>
      </dgm:t>
    </dgm:pt>
    <dgm:pt modelId="{41BEF756-9C6A-6B4F-8212-2F9EF8F684E4}">
      <dgm:prSet/>
      <dgm:spPr>
        <a:solidFill>
          <a:schemeClr val="bg1"/>
        </a:solidFill>
        <a:ln>
          <a:noFill/>
        </a:ln>
      </dgm:spPr>
      <dgm:t>
        <a:bodyPr/>
        <a:lstStyle/>
        <a:p>
          <a:r>
            <a:rPr lang="en-US" smtClean="0">
              <a:solidFill>
                <a:schemeClr val="tx1"/>
              </a:solidFill>
            </a:rPr>
            <a:t>traffic analysis</a:t>
          </a:r>
          <a:endParaRPr lang="en-US" dirty="0" smtClean="0">
            <a:solidFill>
              <a:schemeClr val="tx1"/>
            </a:solidFill>
          </a:endParaRPr>
        </a:p>
      </dgm:t>
    </dgm:pt>
    <dgm:pt modelId="{64F4AC85-93A0-794B-ABC2-899D2937C871}" type="parTrans" cxnId="{4D93E225-FC16-ED48-A292-0D93E27F3373}">
      <dgm:prSet/>
      <dgm:spPr/>
      <dgm:t>
        <a:bodyPr/>
        <a:lstStyle/>
        <a:p>
          <a:endParaRPr lang="en-US"/>
        </a:p>
      </dgm:t>
    </dgm:pt>
    <dgm:pt modelId="{303ECC80-4E34-5140-9898-39EFCFC929D5}" type="sibTrans" cxnId="{4D93E225-FC16-ED48-A292-0D93E27F3373}">
      <dgm:prSet/>
      <dgm:spPr/>
      <dgm:t>
        <a:bodyPr/>
        <a:lstStyle/>
        <a:p>
          <a:endParaRPr lang="en-US"/>
        </a:p>
      </dgm:t>
    </dgm:pt>
    <dgm:pt modelId="{7074BFF9-AF4A-8148-B60B-CEFF847D84E9}" type="pres">
      <dgm:prSet presAssocID="{AB96B205-C58B-9744-A730-70302F7AF947}" presName="Name0" presStyleCnt="0">
        <dgm:presLayoutVars>
          <dgm:dir/>
          <dgm:animLvl val="lvl"/>
          <dgm:resizeHandles val="exact"/>
        </dgm:presLayoutVars>
      </dgm:prSet>
      <dgm:spPr/>
      <dgm:t>
        <a:bodyPr/>
        <a:lstStyle/>
        <a:p>
          <a:endParaRPr lang="en-US"/>
        </a:p>
      </dgm:t>
    </dgm:pt>
    <dgm:pt modelId="{C3B78C2F-DB31-4C45-869F-447F1B7F1BF0}" type="pres">
      <dgm:prSet presAssocID="{17BB3C6F-42D4-B944-91C0-F75FB12E6E01}" presName="composite" presStyleCnt="0"/>
      <dgm:spPr/>
    </dgm:pt>
    <dgm:pt modelId="{3874CA00-F237-8045-A39E-3DC26983772C}" type="pres">
      <dgm:prSet presAssocID="{17BB3C6F-42D4-B944-91C0-F75FB12E6E01}" presName="parTx" presStyleLbl="alignNode1" presStyleIdx="0" presStyleCnt="1">
        <dgm:presLayoutVars>
          <dgm:chMax val="0"/>
          <dgm:chPref val="0"/>
          <dgm:bulletEnabled val="1"/>
        </dgm:presLayoutVars>
      </dgm:prSet>
      <dgm:spPr/>
      <dgm:t>
        <a:bodyPr/>
        <a:lstStyle/>
        <a:p>
          <a:endParaRPr lang="en-US"/>
        </a:p>
      </dgm:t>
    </dgm:pt>
    <dgm:pt modelId="{00031538-5570-214F-9E5C-2E1A27D3636F}" type="pres">
      <dgm:prSet presAssocID="{17BB3C6F-42D4-B944-91C0-F75FB12E6E01}" presName="desTx" presStyleLbl="alignAccFollowNode1" presStyleIdx="0" presStyleCnt="1">
        <dgm:presLayoutVars>
          <dgm:bulletEnabled val="1"/>
        </dgm:presLayoutVars>
      </dgm:prSet>
      <dgm:spPr/>
      <dgm:t>
        <a:bodyPr/>
        <a:lstStyle/>
        <a:p>
          <a:endParaRPr lang="en-US"/>
        </a:p>
      </dgm:t>
    </dgm:pt>
  </dgm:ptLst>
  <dgm:cxnLst>
    <dgm:cxn modelId="{C0F90DF5-818B-4F5B-A55E-2C38F6621731}" type="presOf" srcId="{739C2C42-CBE8-C842-BFA5-0ECF6677AECE}" destId="{00031538-5570-214F-9E5C-2E1A27D3636F}" srcOrd="0" destOrd="0" presId="urn:microsoft.com/office/officeart/2005/8/layout/hList1"/>
    <dgm:cxn modelId="{442CB05E-337A-415E-808E-505C2D450F4A}" type="presOf" srcId="{17BB3C6F-42D4-B944-91C0-F75FB12E6E01}" destId="{3874CA00-F237-8045-A39E-3DC26983772C}" srcOrd="0" destOrd="0" presId="urn:microsoft.com/office/officeart/2005/8/layout/hList1"/>
    <dgm:cxn modelId="{4D93E225-FC16-ED48-A292-0D93E27F3373}" srcId="{17BB3C6F-42D4-B944-91C0-F75FB12E6E01}" destId="{41BEF756-9C6A-6B4F-8212-2F9EF8F684E4}" srcOrd="1" destOrd="0" parTransId="{64F4AC85-93A0-794B-ABC2-899D2937C871}" sibTransId="{303ECC80-4E34-5140-9898-39EFCFC929D5}"/>
    <dgm:cxn modelId="{98E670E2-FB7C-E74A-BE4E-0E511C9527AE}" srcId="{AB96B205-C58B-9744-A730-70302F7AF947}" destId="{17BB3C6F-42D4-B944-91C0-F75FB12E6E01}" srcOrd="0" destOrd="0" parTransId="{818129A5-A21B-A84B-A1CB-C22725452600}" sibTransId="{9E96011D-ECC0-A349-8ADC-9EF7544C9EC6}"/>
    <dgm:cxn modelId="{212211B3-F257-4A9C-AB77-6B26F2A3F2B0}" type="presOf" srcId="{AB96B205-C58B-9744-A730-70302F7AF947}" destId="{7074BFF9-AF4A-8148-B60B-CEFF847D84E9}" srcOrd="0" destOrd="0" presId="urn:microsoft.com/office/officeart/2005/8/layout/hList1"/>
    <dgm:cxn modelId="{8E3C24A0-8AA9-2C49-A626-5E097CF50126}" srcId="{17BB3C6F-42D4-B944-91C0-F75FB12E6E01}" destId="{739C2C42-CBE8-C842-BFA5-0ECF6677AECE}" srcOrd="0" destOrd="0" parTransId="{60AC6B55-E326-964D-BBDB-96214698A5C2}" sibTransId="{B9B9DDA3-AEF9-3844-B51C-4A62A2222B73}"/>
    <dgm:cxn modelId="{8DA1D7C3-2B90-4BC8-9C66-DD0382891815}" type="presOf" srcId="{41BEF756-9C6A-6B4F-8212-2F9EF8F684E4}" destId="{00031538-5570-214F-9E5C-2E1A27D3636F}" srcOrd="0" destOrd="1" presId="urn:microsoft.com/office/officeart/2005/8/layout/hList1"/>
    <dgm:cxn modelId="{EAE95ECF-6EA3-41C9-90EE-21FDB6BBA3EF}" type="presParOf" srcId="{7074BFF9-AF4A-8148-B60B-CEFF847D84E9}" destId="{C3B78C2F-DB31-4C45-869F-447F1B7F1BF0}" srcOrd="0" destOrd="0" presId="urn:microsoft.com/office/officeart/2005/8/layout/hList1"/>
    <dgm:cxn modelId="{D753804A-74EE-49FA-88B7-D3D07BF88756}" type="presParOf" srcId="{C3B78C2F-DB31-4C45-869F-447F1B7F1BF0}" destId="{3874CA00-F237-8045-A39E-3DC26983772C}" srcOrd="0" destOrd="0" presId="urn:microsoft.com/office/officeart/2005/8/layout/hList1"/>
    <dgm:cxn modelId="{ECA8FF0E-4F14-4177-9454-97C3F0BF51F2}" type="presParOf" srcId="{C3B78C2F-DB31-4C45-869F-447F1B7F1BF0}" destId="{00031538-5570-214F-9E5C-2E1A27D3636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4CA00-F237-8045-A39E-3DC26983772C}">
      <dsp:nvSpPr>
        <dsp:cNvPr id="0" name=""/>
        <dsp:cNvSpPr/>
      </dsp:nvSpPr>
      <dsp:spPr>
        <a:xfrm>
          <a:off x="0" y="13399"/>
          <a:ext cx="3352800" cy="43200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Types:</a:t>
          </a:r>
          <a:endParaRPr lang="en-US" sz="1500" kern="1200" dirty="0">
            <a:solidFill>
              <a:schemeClr val="bg1"/>
            </a:solidFill>
          </a:endParaRPr>
        </a:p>
      </dsp:txBody>
      <dsp:txXfrm>
        <a:off x="0" y="13399"/>
        <a:ext cx="3352800" cy="432000"/>
      </dsp:txXfrm>
    </dsp:sp>
    <dsp:sp modelId="{00031538-5570-214F-9E5C-2E1A27D3636F}">
      <dsp:nvSpPr>
        <dsp:cNvPr id="0" name=""/>
        <dsp:cNvSpPr/>
      </dsp:nvSpPr>
      <dsp:spPr>
        <a:xfrm>
          <a:off x="0" y="445400"/>
          <a:ext cx="3352800" cy="658800"/>
        </a:xfrm>
        <a:prstGeom prst="rect">
          <a:avLst/>
        </a:prstGeom>
        <a:solidFill>
          <a:schemeClr val="bg1"/>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smtClean="0">
              <a:solidFill>
                <a:schemeClr val="tx1"/>
              </a:solidFill>
            </a:rPr>
            <a:t>release of message contents</a:t>
          </a:r>
          <a:endParaRPr lang="en-US" sz="1500" kern="1200" dirty="0" smtClean="0">
            <a:solidFill>
              <a:schemeClr val="tx1"/>
            </a:solidFill>
          </a:endParaRPr>
        </a:p>
        <a:p>
          <a:pPr marL="114300" lvl="1" indent="-114300" algn="l" defTabSz="666750">
            <a:lnSpc>
              <a:spcPct val="90000"/>
            </a:lnSpc>
            <a:spcBef>
              <a:spcPct val="0"/>
            </a:spcBef>
            <a:spcAft>
              <a:spcPct val="15000"/>
            </a:spcAft>
            <a:buChar char="••"/>
          </a:pPr>
          <a:r>
            <a:rPr lang="en-US" sz="1500" kern="1200" smtClean="0">
              <a:solidFill>
                <a:schemeClr val="tx1"/>
              </a:solidFill>
            </a:rPr>
            <a:t>traffic analysis</a:t>
          </a:r>
          <a:endParaRPr lang="en-US" sz="1500" kern="1200" dirty="0" smtClean="0">
            <a:solidFill>
              <a:schemeClr val="tx1"/>
            </a:solidFill>
          </a:endParaRPr>
        </a:p>
      </dsp:txBody>
      <dsp:txXfrm>
        <a:off x="0" y="445400"/>
        <a:ext cx="3352800" cy="658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2A0B9C-F9FD-43EF-A958-F3A4E5B3C73F}" type="datetimeFigureOut">
              <a:rPr lang="en-US" smtClean="0"/>
              <a:pPr/>
              <a:t>6/5/16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F7308F-9C2E-4492-BAF1-ED1303A4E29C}" type="slidenum">
              <a:rPr lang="en-US" smtClean="0"/>
              <a:pPr/>
              <a:t>‹#›</a:t>
            </a:fld>
            <a:endParaRPr lang="en-US"/>
          </a:p>
        </p:txBody>
      </p:sp>
    </p:spTree>
    <p:extLst>
      <p:ext uri="{BB962C8B-B14F-4D97-AF65-F5344CB8AC3E}">
        <p14:creationId xmlns:p14="http://schemas.microsoft.com/office/powerpoint/2010/main" val="2421159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irs.gov/Charities-&amp;-Non-Profits/Charitable-Organizations/Exemption-Requirements-Section-501(c)(3)-Organizations" TargetMode="External"/><Relationship Id="rId4" Type="http://schemas.openxmlformats.org/officeDocument/2006/relationships/hyperlink" Target="https://www.owasp.org/index.php/Category:OWASP_Video" TargetMode="External"/><Relationship Id="rId5" Type="http://schemas.openxmlformats.org/officeDocument/2006/relationships/hyperlink" Target="https://www.owasp.org/index.php/Industry:Citations"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pPr/>
              <a:t>1</a:t>
            </a:fld>
            <a:endParaRPr lang="en-US"/>
          </a:p>
        </p:txBody>
      </p:sp>
    </p:spTree>
    <p:extLst>
      <p:ext uri="{BB962C8B-B14F-4D97-AF65-F5344CB8AC3E}">
        <p14:creationId xmlns:p14="http://schemas.microsoft.com/office/powerpoint/2010/main" val="3148137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mn-lt"/>
                <a:ea typeface="+mn-ea"/>
                <a:cs typeface="+mn-cs"/>
              </a:rPr>
              <a:t>The techniques and behavior patterns of intruders are constantly shifting, to exploit</a:t>
            </a:r>
          </a:p>
          <a:p>
            <a:r>
              <a:rPr lang="en-US" sz="1200" kern="1200" baseline="0" dirty="0" smtClean="0">
                <a:solidFill>
                  <a:schemeClr val="tx1"/>
                </a:solidFill>
                <a:latin typeface="+mn-lt"/>
                <a:ea typeface="+mn-ea"/>
                <a:cs typeface="+mn-cs"/>
              </a:rPr>
              <a:t>newly discovered weaknesses and to evade detection and countermeasures. Even</a:t>
            </a:r>
          </a:p>
          <a:p>
            <a:r>
              <a:rPr lang="en-US" sz="1200" kern="1200" baseline="0" dirty="0" smtClean="0">
                <a:solidFill>
                  <a:schemeClr val="tx1"/>
                </a:solidFill>
                <a:latin typeface="+mn-lt"/>
                <a:ea typeface="+mn-ea"/>
                <a:cs typeface="+mn-cs"/>
              </a:rPr>
              <a:t>so, intruders typically follow one of a number of recognizable behavior patterns,</a:t>
            </a:r>
          </a:p>
          <a:p>
            <a:r>
              <a:rPr lang="en-US" sz="1200" kern="1200" baseline="0" dirty="0" smtClean="0">
                <a:solidFill>
                  <a:schemeClr val="tx1"/>
                </a:solidFill>
                <a:latin typeface="+mn-lt"/>
                <a:ea typeface="+mn-ea"/>
                <a:cs typeface="+mn-cs"/>
              </a:rPr>
              <a:t>and these patterns typically differ from those of ordinary users. In the following,</a:t>
            </a:r>
          </a:p>
          <a:p>
            <a:r>
              <a:rPr lang="en-US" sz="1200" kern="1200" baseline="0" dirty="0" smtClean="0">
                <a:solidFill>
                  <a:schemeClr val="tx1"/>
                </a:solidFill>
                <a:latin typeface="+mn-lt"/>
                <a:ea typeface="+mn-ea"/>
                <a:cs typeface="+mn-cs"/>
              </a:rPr>
              <a:t>we look at three broad examples of intruder behavior patterns to give the reader</a:t>
            </a:r>
          </a:p>
          <a:p>
            <a:r>
              <a:rPr lang="en-US" sz="1200" kern="1200" baseline="0" dirty="0" smtClean="0">
                <a:solidFill>
                  <a:schemeClr val="tx1"/>
                </a:solidFill>
                <a:latin typeface="+mn-lt"/>
                <a:ea typeface="+mn-ea"/>
                <a:cs typeface="+mn-cs"/>
              </a:rPr>
              <a:t>some feel for the challenge facing the security administrator. Table 14.3 , based on</a:t>
            </a:r>
          </a:p>
          <a:p>
            <a:r>
              <a:rPr lang="en-US" sz="1200" kern="1200" baseline="0" dirty="0" smtClean="0">
                <a:solidFill>
                  <a:schemeClr val="tx1"/>
                </a:solidFill>
                <a:latin typeface="+mn-lt"/>
                <a:ea typeface="+mn-ea"/>
                <a:cs typeface="+mn-cs"/>
              </a:rPr>
              <a:t>[RADC04], summarizes the behavior.</a:t>
            </a:r>
          </a:p>
          <a:p>
            <a:endParaRPr lang="en-US" sz="1200" b="1" i="1" kern="1200" baseline="0" dirty="0" smtClean="0">
              <a:solidFill>
                <a:schemeClr val="tx1"/>
              </a:solidFill>
              <a:latin typeface="+mn-lt"/>
              <a:ea typeface="+mn-ea"/>
              <a:cs typeface="+mn-cs"/>
            </a:endParaRPr>
          </a:p>
          <a:p>
            <a:r>
              <a:rPr lang="en-US" sz="1200" b="1" i="1" kern="1200" baseline="0" dirty="0" smtClean="0">
                <a:solidFill>
                  <a:schemeClr val="tx1"/>
                </a:solidFill>
                <a:latin typeface="+mn-lt"/>
                <a:ea typeface="+mn-ea"/>
                <a:cs typeface="+mn-cs"/>
              </a:rPr>
              <a:t>HACKERS</a:t>
            </a:r>
          </a:p>
          <a:p>
            <a:r>
              <a:rPr lang="en-US" sz="1200" b="1" i="1" kern="1200" baseline="0" dirty="0" smtClean="0">
                <a:solidFill>
                  <a:schemeClr val="tx1"/>
                </a:solidFill>
                <a:latin typeface="+mn-lt"/>
                <a:ea typeface="+mn-ea"/>
                <a:cs typeface="+mn-cs"/>
              </a:rPr>
              <a:t>Traditionally, those who hack into computers do so for the thrill of</a:t>
            </a:r>
          </a:p>
          <a:p>
            <a:r>
              <a:rPr lang="en-US" sz="1200" kern="1200" baseline="0" dirty="0" smtClean="0">
                <a:solidFill>
                  <a:schemeClr val="tx1"/>
                </a:solidFill>
                <a:latin typeface="+mn-lt"/>
                <a:ea typeface="+mn-ea"/>
                <a:cs typeface="+mn-cs"/>
              </a:rPr>
              <a:t>it or for status. The hacking community is a strong meritocracy in which status</a:t>
            </a:r>
          </a:p>
          <a:p>
            <a:r>
              <a:rPr lang="en-US" sz="1200" kern="1200" baseline="0" dirty="0" smtClean="0">
                <a:solidFill>
                  <a:schemeClr val="tx1"/>
                </a:solidFill>
                <a:latin typeface="+mn-lt"/>
                <a:ea typeface="+mn-ea"/>
                <a:cs typeface="+mn-cs"/>
              </a:rPr>
              <a:t>is determined by level of competence. Thus, attackers often look for targets of</a:t>
            </a:r>
          </a:p>
          <a:p>
            <a:r>
              <a:rPr lang="en-US" sz="1200" kern="1200" baseline="0" dirty="0" smtClean="0">
                <a:solidFill>
                  <a:schemeClr val="tx1"/>
                </a:solidFill>
                <a:latin typeface="+mn-lt"/>
                <a:ea typeface="+mn-ea"/>
                <a:cs typeface="+mn-cs"/>
              </a:rPr>
              <a:t>opportunity and then share the information with others. A typical example is a</a:t>
            </a:r>
          </a:p>
          <a:p>
            <a:r>
              <a:rPr lang="en-US" sz="1200" kern="1200" baseline="0" dirty="0" smtClean="0">
                <a:solidFill>
                  <a:schemeClr val="tx1"/>
                </a:solidFill>
                <a:latin typeface="+mn-lt"/>
                <a:ea typeface="+mn-ea"/>
                <a:cs typeface="+mn-cs"/>
              </a:rPr>
              <a:t>break-in at a large financial institution reported in [RADC04]. The intruder took</a:t>
            </a:r>
          </a:p>
          <a:p>
            <a:r>
              <a:rPr lang="en-US" sz="1200" kern="1200" baseline="0" dirty="0" smtClean="0">
                <a:solidFill>
                  <a:schemeClr val="tx1"/>
                </a:solidFill>
                <a:latin typeface="+mn-lt"/>
                <a:ea typeface="+mn-ea"/>
                <a:cs typeface="+mn-cs"/>
              </a:rPr>
              <a:t>advantage of the fact that the corporate network was running unprotected services,</a:t>
            </a:r>
          </a:p>
          <a:p>
            <a:r>
              <a:rPr lang="en-US" sz="1200" kern="1200" baseline="0" dirty="0" smtClean="0">
                <a:solidFill>
                  <a:schemeClr val="tx1"/>
                </a:solidFill>
                <a:latin typeface="+mn-lt"/>
                <a:ea typeface="+mn-ea"/>
                <a:cs typeface="+mn-cs"/>
              </a:rPr>
              <a:t>some of which were not even needed. In this case, the key to the break-in was the</a:t>
            </a:r>
          </a:p>
          <a:p>
            <a:r>
              <a:rPr lang="en-US" sz="1200" kern="1200" baseline="0" dirty="0" err="1" smtClean="0">
                <a:solidFill>
                  <a:schemeClr val="tx1"/>
                </a:solidFill>
                <a:latin typeface="+mn-lt"/>
                <a:ea typeface="+mn-ea"/>
                <a:cs typeface="+mn-cs"/>
              </a:rPr>
              <a:t>pcAnywhere</a:t>
            </a:r>
            <a:r>
              <a:rPr lang="en-US" sz="1200" kern="1200" baseline="0" dirty="0" smtClean="0">
                <a:solidFill>
                  <a:schemeClr val="tx1"/>
                </a:solidFill>
                <a:latin typeface="+mn-lt"/>
                <a:ea typeface="+mn-ea"/>
                <a:cs typeface="+mn-cs"/>
              </a:rPr>
              <a:t> application. The manufacturer, Symantec, advertises this program as</a:t>
            </a:r>
          </a:p>
          <a:p>
            <a:r>
              <a:rPr lang="en-US" sz="1200" kern="1200" baseline="0" dirty="0" smtClean="0">
                <a:solidFill>
                  <a:schemeClr val="tx1"/>
                </a:solidFill>
                <a:latin typeface="+mn-lt"/>
                <a:ea typeface="+mn-ea"/>
                <a:cs typeface="+mn-cs"/>
              </a:rPr>
              <a:t>a remote control solution that enables secure connection to remote devices. But the</a:t>
            </a:r>
          </a:p>
          <a:p>
            <a:r>
              <a:rPr lang="en-US" sz="1200" kern="1200" baseline="0" dirty="0" smtClean="0">
                <a:solidFill>
                  <a:schemeClr val="tx1"/>
                </a:solidFill>
                <a:latin typeface="+mn-lt"/>
                <a:ea typeface="+mn-ea"/>
                <a:cs typeface="+mn-cs"/>
              </a:rPr>
              <a:t>attacker had an easy time gaining access to </a:t>
            </a:r>
            <a:r>
              <a:rPr lang="en-US" sz="1200" kern="1200" baseline="0" dirty="0" err="1" smtClean="0">
                <a:solidFill>
                  <a:schemeClr val="tx1"/>
                </a:solidFill>
                <a:latin typeface="+mn-lt"/>
                <a:ea typeface="+mn-ea"/>
                <a:cs typeface="+mn-cs"/>
              </a:rPr>
              <a:t>pcAnywhere</a:t>
            </a:r>
            <a:r>
              <a:rPr lang="en-US" sz="1200" kern="1200" baseline="0" dirty="0" smtClean="0">
                <a:solidFill>
                  <a:schemeClr val="tx1"/>
                </a:solidFill>
                <a:latin typeface="+mn-lt"/>
                <a:ea typeface="+mn-ea"/>
                <a:cs typeface="+mn-cs"/>
              </a:rPr>
              <a:t>; the administrator used the</a:t>
            </a:r>
          </a:p>
          <a:p>
            <a:r>
              <a:rPr lang="en-US" sz="1200" kern="1200" baseline="0" dirty="0" smtClean="0">
                <a:solidFill>
                  <a:schemeClr val="tx1"/>
                </a:solidFill>
                <a:latin typeface="+mn-lt"/>
                <a:ea typeface="+mn-ea"/>
                <a:cs typeface="+mn-cs"/>
              </a:rPr>
              <a:t>same three-letter username and password for the program. In this case, there was</a:t>
            </a:r>
          </a:p>
          <a:p>
            <a:r>
              <a:rPr lang="en-US" sz="1200" kern="1200" baseline="0" dirty="0" smtClean="0">
                <a:solidFill>
                  <a:schemeClr val="tx1"/>
                </a:solidFill>
                <a:latin typeface="+mn-lt"/>
                <a:ea typeface="+mn-ea"/>
                <a:cs typeface="+mn-cs"/>
              </a:rPr>
              <a:t>no intrusion detection system on the 700-node corporate network. The intruder was</a:t>
            </a:r>
          </a:p>
          <a:p>
            <a:r>
              <a:rPr lang="en-US" sz="1200" kern="1200" baseline="0" dirty="0" smtClean="0">
                <a:solidFill>
                  <a:schemeClr val="tx1"/>
                </a:solidFill>
                <a:latin typeface="+mn-lt"/>
                <a:ea typeface="+mn-ea"/>
                <a:cs typeface="+mn-cs"/>
              </a:rPr>
              <a:t>only discovered when a vice president walked into her office and saw the cursor</a:t>
            </a:r>
          </a:p>
          <a:p>
            <a:r>
              <a:rPr lang="en-US" sz="1200" kern="1200" baseline="0" dirty="0" smtClean="0">
                <a:solidFill>
                  <a:schemeClr val="tx1"/>
                </a:solidFill>
                <a:latin typeface="+mn-lt"/>
                <a:ea typeface="+mn-ea"/>
                <a:cs typeface="+mn-cs"/>
              </a:rPr>
              <a:t>moving files around on her Windows workstation.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Benign intruders might be tolerable, although they do consume resources and</a:t>
            </a:r>
          </a:p>
          <a:p>
            <a:r>
              <a:rPr lang="en-US" sz="1200" kern="1200" baseline="0" dirty="0" smtClean="0">
                <a:solidFill>
                  <a:schemeClr val="tx1"/>
                </a:solidFill>
                <a:latin typeface="+mn-lt"/>
                <a:ea typeface="+mn-ea"/>
                <a:cs typeface="+mn-cs"/>
              </a:rPr>
              <a:t>may slow performance for legitimate users. However, there is no way in advance to</a:t>
            </a:r>
          </a:p>
          <a:p>
            <a:r>
              <a:rPr lang="en-US" sz="1200" kern="1200" baseline="0" dirty="0" smtClean="0">
                <a:solidFill>
                  <a:schemeClr val="tx1"/>
                </a:solidFill>
                <a:latin typeface="+mn-lt"/>
                <a:ea typeface="+mn-ea"/>
                <a:cs typeface="+mn-cs"/>
              </a:rPr>
              <a:t>know whether an intruder will be benign or malign. Consequently, even for systems</a:t>
            </a:r>
          </a:p>
          <a:p>
            <a:r>
              <a:rPr lang="en-US" sz="1200" kern="1200" baseline="0" dirty="0" smtClean="0">
                <a:solidFill>
                  <a:schemeClr val="tx1"/>
                </a:solidFill>
                <a:latin typeface="+mn-lt"/>
                <a:ea typeface="+mn-ea"/>
                <a:cs typeface="+mn-cs"/>
              </a:rPr>
              <a:t>with no particularly sensitive resources, there is a motivation to control this problem.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Intrusion detection systems (</a:t>
            </a:r>
            <a:r>
              <a:rPr lang="en-US" sz="1200" kern="1200" baseline="0" dirty="0" err="1" smtClean="0">
                <a:solidFill>
                  <a:schemeClr val="tx1"/>
                </a:solidFill>
                <a:latin typeface="+mn-lt"/>
                <a:ea typeface="+mn-ea"/>
                <a:cs typeface="+mn-cs"/>
              </a:rPr>
              <a:t>IDSs</a:t>
            </a:r>
            <a:r>
              <a:rPr lang="en-US" sz="1200" kern="1200" baseline="0" dirty="0" smtClean="0">
                <a:solidFill>
                  <a:schemeClr val="tx1"/>
                </a:solidFill>
                <a:latin typeface="+mn-lt"/>
                <a:ea typeface="+mn-ea"/>
                <a:cs typeface="+mn-cs"/>
              </a:rPr>
              <a:t>) and intrusion prevention systems (</a:t>
            </a:r>
            <a:r>
              <a:rPr lang="en-US" sz="1200" kern="1200" baseline="0" dirty="0" err="1" smtClean="0">
                <a:solidFill>
                  <a:schemeClr val="tx1"/>
                </a:solidFill>
                <a:latin typeface="+mn-lt"/>
                <a:ea typeface="+mn-ea"/>
                <a:cs typeface="+mn-cs"/>
              </a:rPr>
              <a:t>IPSs</a:t>
            </a:r>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of the type described in this Chapter 15 , are designed to counter this type of hacker</a:t>
            </a:r>
          </a:p>
          <a:p>
            <a:r>
              <a:rPr lang="en-US" sz="1200" kern="1200" baseline="0" dirty="0" smtClean="0">
                <a:solidFill>
                  <a:schemeClr val="tx1"/>
                </a:solidFill>
                <a:latin typeface="+mn-lt"/>
                <a:ea typeface="+mn-ea"/>
                <a:cs typeface="+mn-cs"/>
              </a:rPr>
              <a:t>threat. In addition to using such systems, organizations can consider restricting</a:t>
            </a:r>
          </a:p>
          <a:p>
            <a:r>
              <a:rPr lang="en-US" sz="1200" kern="1200" baseline="0" dirty="0" smtClean="0">
                <a:solidFill>
                  <a:schemeClr val="tx1"/>
                </a:solidFill>
                <a:latin typeface="+mn-lt"/>
                <a:ea typeface="+mn-ea"/>
                <a:cs typeface="+mn-cs"/>
              </a:rPr>
              <a:t>remote logons to specific IP addresses and/or use virtual private network technology.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One of the results of the growing awareness of the intruder problem has been</a:t>
            </a:r>
          </a:p>
          <a:p>
            <a:r>
              <a:rPr lang="en-US" sz="1200" kern="1200" baseline="0" dirty="0" smtClean="0">
                <a:solidFill>
                  <a:schemeClr val="tx1"/>
                </a:solidFill>
                <a:latin typeface="+mn-lt"/>
                <a:ea typeface="+mn-ea"/>
                <a:cs typeface="+mn-cs"/>
              </a:rPr>
              <a:t>the establishment of a number of computer emergency response teams (</a:t>
            </a:r>
            <a:r>
              <a:rPr lang="en-US" sz="1200" kern="1200" baseline="0" dirty="0" err="1" smtClean="0">
                <a:solidFill>
                  <a:schemeClr val="tx1"/>
                </a:solidFill>
                <a:latin typeface="+mn-lt"/>
                <a:ea typeface="+mn-ea"/>
                <a:cs typeface="+mn-cs"/>
              </a:rPr>
              <a:t>CERTs</a:t>
            </a:r>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These cooperative ventures collect information about system vulnerabilities and</a:t>
            </a:r>
          </a:p>
          <a:p>
            <a:r>
              <a:rPr lang="en-US" sz="1200" kern="1200" baseline="0" dirty="0" smtClean="0">
                <a:solidFill>
                  <a:schemeClr val="tx1"/>
                </a:solidFill>
                <a:latin typeface="+mn-lt"/>
                <a:ea typeface="+mn-ea"/>
                <a:cs typeface="+mn-cs"/>
              </a:rPr>
              <a:t>disseminate it to systems managers. Hackers also routinely read CERT reports.</a:t>
            </a:r>
          </a:p>
          <a:p>
            <a:r>
              <a:rPr lang="en-US" sz="1200" kern="1200" baseline="0" dirty="0" smtClean="0">
                <a:solidFill>
                  <a:schemeClr val="tx1"/>
                </a:solidFill>
                <a:latin typeface="+mn-lt"/>
                <a:ea typeface="+mn-ea"/>
                <a:cs typeface="+mn-cs"/>
              </a:rPr>
              <a:t>Thus, it is important for system administrators to quickly insert all software patches</a:t>
            </a:r>
          </a:p>
          <a:p>
            <a:r>
              <a:rPr lang="en-US" sz="1200" kern="1200" baseline="0" dirty="0" smtClean="0">
                <a:solidFill>
                  <a:schemeClr val="tx1"/>
                </a:solidFill>
                <a:latin typeface="+mn-lt"/>
                <a:ea typeface="+mn-ea"/>
                <a:cs typeface="+mn-cs"/>
              </a:rPr>
              <a:t>to discovered vulnerabilities. Unfortunately, given the complexity of many IT</a:t>
            </a:r>
          </a:p>
          <a:p>
            <a:r>
              <a:rPr lang="en-US" sz="1200" kern="1200" baseline="0" dirty="0" smtClean="0">
                <a:solidFill>
                  <a:schemeClr val="tx1"/>
                </a:solidFill>
                <a:latin typeface="+mn-lt"/>
                <a:ea typeface="+mn-ea"/>
                <a:cs typeface="+mn-cs"/>
              </a:rPr>
              <a:t>systems and the rate at which patches are released, this is increasingly difficult to</a:t>
            </a:r>
          </a:p>
          <a:p>
            <a:r>
              <a:rPr lang="en-US" sz="1200" kern="1200" baseline="0" dirty="0" smtClean="0">
                <a:solidFill>
                  <a:schemeClr val="tx1"/>
                </a:solidFill>
                <a:latin typeface="+mn-lt"/>
                <a:ea typeface="+mn-ea"/>
                <a:cs typeface="+mn-cs"/>
              </a:rPr>
              <a:t>achieve without automated updating. Even then, there are problems caused by</a:t>
            </a:r>
          </a:p>
          <a:p>
            <a:r>
              <a:rPr lang="en-US" sz="1200" kern="1200" baseline="0" dirty="0" smtClean="0">
                <a:solidFill>
                  <a:schemeClr val="tx1"/>
                </a:solidFill>
                <a:latin typeface="+mn-lt"/>
                <a:ea typeface="+mn-ea"/>
                <a:cs typeface="+mn-cs"/>
              </a:rPr>
              <a:t>incompatibilities resulting from the updated software (hence the need for multiple</a:t>
            </a:r>
          </a:p>
          <a:p>
            <a:r>
              <a:rPr lang="en-US" sz="1200" kern="1200" baseline="0" dirty="0" smtClean="0">
                <a:solidFill>
                  <a:schemeClr val="tx1"/>
                </a:solidFill>
                <a:latin typeface="+mn-lt"/>
                <a:ea typeface="+mn-ea"/>
                <a:cs typeface="+mn-cs"/>
              </a:rPr>
              <a:t>layers of defense in managing security threats to IT systems).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a:p>
        </p:txBody>
      </p:sp>
    </p:spTree>
    <p:extLst>
      <p:ext uri="{BB962C8B-B14F-4D97-AF65-F5344CB8AC3E}">
        <p14:creationId xmlns:p14="http://schemas.microsoft.com/office/powerpoint/2010/main" val="1715755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mn-lt"/>
                <a:ea typeface="+mn-ea"/>
                <a:cs typeface="+mn-cs"/>
              </a:rPr>
              <a:t>Organized groups of hackers have become a widespread and common</a:t>
            </a:r>
          </a:p>
          <a:p>
            <a:r>
              <a:rPr lang="en-US" sz="1200" kern="1200" baseline="0" dirty="0" smtClean="0">
                <a:solidFill>
                  <a:schemeClr val="tx1"/>
                </a:solidFill>
                <a:latin typeface="+mn-lt"/>
                <a:ea typeface="+mn-ea"/>
                <a:cs typeface="+mn-cs"/>
              </a:rPr>
              <a:t>threat to Internet-based systems. These groups can be in the employ of a corporation</a:t>
            </a:r>
          </a:p>
          <a:p>
            <a:r>
              <a:rPr lang="en-US" sz="1200" kern="1200" baseline="0" dirty="0" smtClean="0">
                <a:solidFill>
                  <a:schemeClr val="tx1"/>
                </a:solidFill>
                <a:latin typeface="+mn-lt"/>
                <a:ea typeface="+mn-ea"/>
                <a:cs typeface="+mn-cs"/>
              </a:rPr>
              <a:t>or government but often are loosely affiliated gangs of hackers. Typically, these</a:t>
            </a:r>
          </a:p>
          <a:p>
            <a:r>
              <a:rPr lang="en-US" sz="1200" kern="1200" baseline="0" dirty="0" smtClean="0">
                <a:solidFill>
                  <a:schemeClr val="tx1"/>
                </a:solidFill>
                <a:latin typeface="+mn-lt"/>
                <a:ea typeface="+mn-ea"/>
                <a:cs typeface="+mn-cs"/>
              </a:rPr>
              <a:t>gangs are young, often Eastern European, Russian, or southeast Asian hackers who</a:t>
            </a:r>
          </a:p>
          <a:p>
            <a:r>
              <a:rPr lang="en-US" sz="1200" kern="1200" baseline="0" dirty="0" smtClean="0">
                <a:solidFill>
                  <a:schemeClr val="tx1"/>
                </a:solidFill>
                <a:latin typeface="+mn-lt"/>
                <a:ea typeface="+mn-ea"/>
                <a:cs typeface="+mn-cs"/>
              </a:rPr>
              <a:t>do business on the Web [ANTE06]. They meet in underground forums with names</a:t>
            </a:r>
          </a:p>
          <a:p>
            <a:r>
              <a:rPr lang="en-US" sz="1200" kern="1200" baseline="0" dirty="0" smtClean="0">
                <a:solidFill>
                  <a:schemeClr val="tx1"/>
                </a:solidFill>
                <a:latin typeface="+mn-lt"/>
                <a:ea typeface="+mn-ea"/>
                <a:cs typeface="+mn-cs"/>
              </a:rPr>
              <a:t>like </a:t>
            </a:r>
            <a:r>
              <a:rPr lang="en-US" sz="1200" kern="1200" baseline="0" dirty="0" err="1" smtClean="0">
                <a:solidFill>
                  <a:schemeClr val="tx1"/>
                </a:solidFill>
                <a:latin typeface="+mn-lt"/>
                <a:ea typeface="+mn-ea"/>
                <a:cs typeface="+mn-cs"/>
              </a:rPr>
              <a:t>DarkMarket.org</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theftservices.com</a:t>
            </a:r>
            <a:r>
              <a:rPr lang="en-US" sz="1200" kern="1200" baseline="0" dirty="0" smtClean="0">
                <a:solidFill>
                  <a:schemeClr val="tx1"/>
                </a:solidFill>
                <a:latin typeface="+mn-lt"/>
                <a:ea typeface="+mn-ea"/>
                <a:cs typeface="+mn-cs"/>
              </a:rPr>
              <a:t> to trade tips and data and coordinate</a:t>
            </a:r>
          </a:p>
          <a:p>
            <a:r>
              <a:rPr lang="en-US" sz="1200" kern="1200" baseline="0" dirty="0" smtClean="0">
                <a:solidFill>
                  <a:schemeClr val="tx1"/>
                </a:solidFill>
                <a:latin typeface="+mn-lt"/>
                <a:ea typeface="+mn-ea"/>
                <a:cs typeface="+mn-cs"/>
              </a:rPr>
              <a:t>attacks. A common target is a credit card file at an </a:t>
            </a:r>
            <a:r>
              <a:rPr lang="en-US" sz="1200" kern="1200" baseline="0" dirty="0" err="1" smtClean="0">
                <a:solidFill>
                  <a:schemeClr val="tx1"/>
                </a:solidFill>
                <a:latin typeface="+mn-lt"/>
                <a:ea typeface="+mn-ea"/>
                <a:cs typeface="+mn-cs"/>
              </a:rPr>
              <a:t>e</a:t>
            </a:r>
            <a:r>
              <a:rPr lang="en-US" sz="1200" kern="1200" baseline="0" dirty="0" smtClean="0">
                <a:solidFill>
                  <a:schemeClr val="tx1"/>
                </a:solidFill>
                <a:latin typeface="+mn-lt"/>
                <a:ea typeface="+mn-ea"/>
                <a:cs typeface="+mn-cs"/>
              </a:rPr>
              <a:t>-commerce server. Attackers</a:t>
            </a:r>
          </a:p>
          <a:p>
            <a:r>
              <a:rPr lang="en-US" sz="1200" kern="1200" baseline="0" dirty="0" smtClean="0">
                <a:solidFill>
                  <a:schemeClr val="tx1"/>
                </a:solidFill>
                <a:latin typeface="+mn-lt"/>
                <a:ea typeface="+mn-ea"/>
                <a:cs typeface="+mn-cs"/>
              </a:rPr>
              <a:t>attempt to gain root access. The card numbers are used by organized crime gangs</a:t>
            </a:r>
          </a:p>
          <a:p>
            <a:r>
              <a:rPr lang="en-US" sz="1200" kern="1200" baseline="0" dirty="0" smtClean="0">
                <a:solidFill>
                  <a:schemeClr val="tx1"/>
                </a:solidFill>
                <a:latin typeface="+mn-lt"/>
                <a:ea typeface="+mn-ea"/>
                <a:cs typeface="+mn-cs"/>
              </a:rPr>
              <a:t>to purchase expensive items and are then posted to carder sites, where others can</a:t>
            </a:r>
          </a:p>
          <a:p>
            <a:r>
              <a:rPr lang="en-US" sz="1200" kern="1200" baseline="0" dirty="0" smtClean="0">
                <a:solidFill>
                  <a:schemeClr val="tx1"/>
                </a:solidFill>
                <a:latin typeface="+mn-lt"/>
                <a:ea typeface="+mn-ea"/>
                <a:cs typeface="+mn-cs"/>
              </a:rPr>
              <a:t>access and use the account numbers; this obscures usage patterns and complicates</a:t>
            </a:r>
          </a:p>
          <a:p>
            <a:r>
              <a:rPr lang="en-US" sz="1200" kern="1200" baseline="0" dirty="0" smtClean="0">
                <a:solidFill>
                  <a:schemeClr val="tx1"/>
                </a:solidFill>
                <a:latin typeface="+mn-lt"/>
                <a:ea typeface="+mn-ea"/>
                <a:cs typeface="+mn-cs"/>
              </a:rPr>
              <a:t>investigation.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Whereas traditional hackers look for targets of opportunity, criminal hackers</a:t>
            </a:r>
          </a:p>
          <a:p>
            <a:r>
              <a:rPr lang="en-US" sz="1200" kern="1200" baseline="0" dirty="0" smtClean="0">
                <a:solidFill>
                  <a:schemeClr val="tx1"/>
                </a:solidFill>
                <a:latin typeface="+mn-lt"/>
                <a:ea typeface="+mn-ea"/>
                <a:cs typeface="+mn-cs"/>
              </a:rPr>
              <a:t>usually have specific targets, or at least classes of targets in mind. Once a site is</a:t>
            </a:r>
          </a:p>
          <a:p>
            <a:r>
              <a:rPr lang="en-US" sz="1200" kern="1200" baseline="0" dirty="0" smtClean="0">
                <a:solidFill>
                  <a:schemeClr val="tx1"/>
                </a:solidFill>
                <a:latin typeface="+mn-lt"/>
                <a:ea typeface="+mn-ea"/>
                <a:cs typeface="+mn-cs"/>
              </a:rPr>
              <a:t>penetrated, the attacker acts quickly, scooping up as much valuable information as</a:t>
            </a:r>
          </a:p>
          <a:p>
            <a:r>
              <a:rPr lang="en-US" sz="1200" kern="1200" baseline="0" dirty="0" smtClean="0">
                <a:solidFill>
                  <a:schemeClr val="tx1"/>
                </a:solidFill>
                <a:latin typeface="+mn-lt"/>
                <a:ea typeface="+mn-ea"/>
                <a:cs typeface="+mn-cs"/>
              </a:rPr>
              <a:t>possible and exiting.</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IDSs</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IPSs</a:t>
            </a:r>
            <a:r>
              <a:rPr lang="en-US" sz="1200" kern="1200" baseline="0" dirty="0" smtClean="0">
                <a:solidFill>
                  <a:schemeClr val="tx1"/>
                </a:solidFill>
                <a:latin typeface="+mn-lt"/>
                <a:ea typeface="+mn-ea"/>
                <a:cs typeface="+mn-cs"/>
              </a:rPr>
              <a:t> can also be used for these types of attackers but may be less</a:t>
            </a:r>
          </a:p>
          <a:p>
            <a:r>
              <a:rPr lang="en-US" sz="1200" kern="1200" baseline="0" dirty="0" smtClean="0">
                <a:solidFill>
                  <a:schemeClr val="tx1"/>
                </a:solidFill>
                <a:latin typeface="+mn-lt"/>
                <a:ea typeface="+mn-ea"/>
                <a:cs typeface="+mn-cs"/>
              </a:rPr>
              <a:t>effective because of the quick in-and-out nature of the attack. For </a:t>
            </a:r>
            <a:r>
              <a:rPr lang="en-US" sz="1200" kern="1200" baseline="0" dirty="0" err="1" smtClean="0">
                <a:solidFill>
                  <a:schemeClr val="tx1"/>
                </a:solidFill>
                <a:latin typeface="+mn-lt"/>
                <a:ea typeface="+mn-ea"/>
                <a:cs typeface="+mn-cs"/>
              </a:rPr>
              <a:t>e</a:t>
            </a:r>
            <a:r>
              <a:rPr lang="en-US" sz="1200" kern="1200" baseline="0" dirty="0" smtClean="0">
                <a:solidFill>
                  <a:schemeClr val="tx1"/>
                </a:solidFill>
                <a:latin typeface="+mn-lt"/>
                <a:ea typeface="+mn-ea"/>
                <a:cs typeface="+mn-cs"/>
              </a:rPr>
              <a:t>-commerce</a:t>
            </a:r>
          </a:p>
          <a:p>
            <a:r>
              <a:rPr lang="en-US" sz="1200" kern="1200" baseline="0" dirty="0" smtClean="0">
                <a:solidFill>
                  <a:schemeClr val="tx1"/>
                </a:solidFill>
                <a:latin typeface="+mn-lt"/>
                <a:ea typeface="+mn-ea"/>
                <a:cs typeface="+mn-cs"/>
              </a:rPr>
              <a:t>sites, database encryption should be used for sensitive customer information,</a:t>
            </a:r>
          </a:p>
          <a:p>
            <a:r>
              <a:rPr lang="en-US" sz="1200" kern="1200" baseline="0" dirty="0" smtClean="0">
                <a:solidFill>
                  <a:schemeClr val="tx1"/>
                </a:solidFill>
                <a:latin typeface="+mn-lt"/>
                <a:ea typeface="+mn-ea"/>
                <a:cs typeface="+mn-cs"/>
              </a:rPr>
              <a:t>especially credit cards. For hosted </a:t>
            </a:r>
            <a:r>
              <a:rPr lang="en-US" sz="1200" kern="1200" baseline="0" dirty="0" err="1" smtClean="0">
                <a:solidFill>
                  <a:schemeClr val="tx1"/>
                </a:solidFill>
                <a:latin typeface="+mn-lt"/>
                <a:ea typeface="+mn-ea"/>
                <a:cs typeface="+mn-cs"/>
              </a:rPr>
              <a:t>e</a:t>
            </a:r>
            <a:r>
              <a:rPr lang="en-US" sz="1200" kern="1200" baseline="0" dirty="0" smtClean="0">
                <a:solidFill>
                  <a:schemeClr val="tx1"/>
                </a:solidFill>
                <a:latin typeface="+mn-lt"/>
                <a:ea typeface="+mn-ea"/>
                <a:cs typeface="+mn-cs"/>
              </a:rPr>
              <a:t>-commerce sites (provided by an outsider</a:t>
            </a:r>
          </a:p>
          <a:p>
            <a:r>
              <a:rPr lang="en-US" sz="1200" kern="1200" baseline="0" dirty="0" smtClean="0">
                <a:solidFill>
                  <a:schemeClr val="tx1"/>
                </a:solidFill>
                <a:latin typeface="+mn-lt"/>
                <a:ea typeface="+mn-ea"/>
                <a:cs typeface="+mn-cs"/>
              </a:rPr>
              <a:t>service), the </a:t>
            </a:r>
            <a:r>
              <a:rPr lang="en-US" sz="1200" kern="1200" baseline="0" dirty="0" err="1" smtClean="0">
                <a:solidFill>
                  <a:schemeClr val="tx1"/>
                </a:solidFill>
                <a:latin typeface="+mn-lt"/>
                <a:ea typeface="+mn-ea"/>
                <a:cs typeface="+mn-cs"/>
              </a:rPr>
              <a:t>e</a:t>
            </a:r>
            <a:r>
              <a:rPr lang="en-US" sz="1200" kern="1200" baseline="0" dirty="0" smtClean="0">
                <a:solidFill>
                  <a:schemeClr val="tx1"/>
                </a:solidFill>
                <a:latin typeface="+mn-lt"/>
                <a:ea typeface="+mn-ea"/>
                <a:cs typeface="+mn-cs"/>
              </a:rPr>
              <a:t>-commerce organization should make use of a dedicated server (not</a:t>
            </a:r>
          </a:p>
          <a:p>
            <a:r>
              <a:rPr lang="en-US" sz="1200" kern="1200" baseline="0" dirty="0" smtClean="0">
                <a:solidFill>
                  <a:schemeClr val="tx1"/>
                </a:solidFill>
                <a:latin typeface="+mn-lt"/>
                <a:ea typeface="+mn-ea"/>
                <a:cs typeface="+mn-cs"/>
              </a:rPr>
              <a:t>used to support multiple customers) and closely monitor the provider’s security</a:t>
            </a:r>
          </a:p>
          <a:p>
            <a:r>
              <a:rPr lang="en-US" sz="1200" kern="1200" baseline="0" dirty="0" smtClean="0">
                <a:solidFill>
                  <a:schemeClr val="tx1"/>
                </a:solidFill>
                <a:latin typeface="+mn-lt"/>
                <a:ea typeface="+mn-ea"/>
                <a:cs typeface="+mn-cs"/>
              </a:rPr>
              <a:t>services.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a:p>
        </p:txBody>
      </p:sp>
    </p:spTree>
    <p:extLst>
      <p:ext uri="{BB962C8B-B14F-4D97-AF65-F5344CB8AC3E}">
        <p14:creationId xmlns:p14="http://schemas.microsoft.com/office/powerpoint/2010/main" val="3521358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Insider attacks are among the most difficult to detect and</a:t>
            </a:r>
          </a:p>
          <a:p>
            <a:r>
              <a:rPr lang="en-US" sz="1200" kern="1200" baseline="0" dirty="0" smtClean="0">
                <a:solidFill>
                  <a:schemeClr val="tx1"/>
                </a:solidFill>
                <a:latin typeface="+mn-lt"/>
                <a:ea typeface="+mn-ea"/>
                <a:cs typeface="+mn-cs"/>
              </a:rPr>
              <a:t>prevent. Employees already have access to and knowledge of the structure and</a:t>
            </a:r>
          </a:p>
          <a:p>
            <a:r>
              <a:rPr lang="en-US" sz="1200" kern="1200" baseline="0" dirty="0" smtClean="0">
                <a:solidFill>
                  <a:schemeClr val="tx1"/>
                </a:solidFill>
                <a:latin typeface="+mn-lt"/>
                <a:ea typeface="+mn-ea"/>
                <a:cs typeface="+mn-cs"/>
              </a:rPr>
              <a:t>content of corporate databases. Insider attacks can be motivated by revenge or</a:t>
            </a:r>
          </a:p>
          <a:p>
            <a:r>
              <a:rPr lang="en-US" sz="1200" kern="1200" baseline="0" dirty="0" smtClean="0">
                <a:solidFill>
                  <a:schemeClr val="tx1"/>
                </a:solidFill>
                <a:latin typeface="+mn-lt"/>
                <a:ea typeface="+mn-ea"/>
                <a:cs typeface="+mn-cs"/>
              </a:rPr>
              <a:t>simply a feeling of entitlement. An example of the former is the case of Kenneth</a:t>
            </a:r>
          </a:p>
          <a:p>
            <a:r>
              <a:rPr lang="en-US" sz="1200" kern="1200" baseline="0" dirty="0" smtClean="0">
                <a:solidFill>
                  <a:schemeClr val="tx1"/>
                </a:solidFill>
                <a:latin typeface="+mn-lt"/>
                <a:ea typeface="+mn-ea"/>
                <a:cs typeface="+mn-cs"/>
              </a:rPr>
              <a:t>Patterson, fired from his position as data communications manager for American</a:t>
            </a:r>
          </a:p>
          <a:p>
            <a:r>
              <a:rPr lang="en-US" sz="1200" kern="1200" baseline="0" dirty="0" smtClean="0">
                <a:solidFill>
                  <a:schemeClr val="tx1"/>
                </a:solidFill>
                <a:latin typeface="+mn-lt"/>
                <a:ea typeface="+mn-ea"/>
                <a:cs typeface="+mn-cs"/>
              </a:rPr>
              <a:t>Eagle Outfitters. Patterson disabled the company’s ability to process credit card</a:t>
            </a:r>
          </a:p>
          <a:p>
            <a:r>
              <a:rPr lang="en-US" sz="1200" kern="1200" baseline="0" dirty="0" smtClean="0">
                <a:solidFill>
                  <a:schemeClr val="tx1"/>
                </a:solidFill>
                <a:latin typeface="+mn-lt"/>
                <a:ea typeface="+mn-ea"/>
                <a:cs typeface="+mn-cs"/>
              </a:rPr>
              <a:t>purchases during 5 days of the holiday season of 2002. As for a sense of entitlement,</a:t>
            </a:r>
          </a:p>
          <a:p>
            <a:r>
              <a:rPr lang="en-US" sz="1200" kern="1200" baseline="0" dirty="0" smtClean="0">
                <a:solidFill>
                  <a:schemeClr val="tx1"/>
                </a:solidFill>
                <a:latin typeface="+mn-lt"/>
                <a:ea typeface="+mn-ea"/>
                <a:cs typeface="+mn-cs"/>
              </a:rPr>
              <a:t>there have always been many employees who felt entitled to take extra office</a:t>
            </a:r>
          </a:p>
          <a:p>
            <a:r>
              <a:rPr lang="en-US" sz="1200" kern="1200" baseline="0" dirty="0" smtClean="0">
                <a:solidFill>
                  <a:schemeClr val="tx1"/>
                </a:solidFill>
                <a:latin typeface="+mn-lt"/>
                <a:ea typeface="+mn-ea"/>
                <a:cs typeface="+mn-cs"/>
              </a:rPr>
              <a:t>supplies for home use, but this now extends to corporate data. An example is that of</a:t>
            </a:r>
          </a:p>
          <a:p>
            <a:r>
              <a:rPr lang="en-US" sz="1200" kern="1200" baseline="0" dirty="0" smtClean="0">
                <a:solidFill>
                  <a:schemeClr val="tx1"/>
                </a:solidFill>
                <a:latin typeface="+mn-lt"/>
                <a:ea typeface="+mn-ea"/>
                <a:cs typeface="+mn-cs"/>
              </a:rPr>
              <a:t>a vice president of sales for a stock analysis firm who quit and went to a competitor.</a:t>
            </a:r>
          </a:p>
          <a:p>
            <a:r>
              <a:rPr lang="en-US" sz="1200" kern="1200" baseline="0" dirty="0" smtClean="0">
                <a:solidFill>
                  <a:schemeClr val="tx1"/>
                </a:solidFill>
                <a:latin typeface="+mn-lt"/>
                <a:ea typeface="+mn-ea"/>
                <a:cs typeface="+mn-cs"/>
              </a:rPr>
              <a:t>Before she left, she copied the customer database to take with her. The offender</a:t>
            </a:r>
          </a:p>
          <a:p>
            <a:r>
              <a:rPr lang="en-US" sz="1200" kern="1200" baseline="0" dirty="0" smtClean="0">
                <a:solidFill>
                  <a:schemeClr val="tx1"/>
                </a:solidFill>
                <a:latin typeface="+mn-lt"/>
                <a:ea typeface="+mn-ea"/>
                <a:cs typeface="+mn-cs"/>
              </a:rPr>
              <a:t>reported feeling no animus toward her former employee; she simply wanted the</a:t>
            </a:r>
          </a:p>
          <a:p>
            <a:r>
              <a:rPr lang="en-US" sz="1200" kern="1200" baseline="0" dirty="0" smtClean="0">
                <a:solidFill>
                  <a:schemeClr val="tx1"/>
                </a:solidFill>
                <a:latin typeface="+mn-lt"/>
                <a:ea typeface="+mn-ea"/>
                <a:cs typeface="+mn-cs"/>
              </a:rPr>
              <a:t>data because it would be useful to her.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Although IDS and IPS facilities can be useful in countering insider attacks,</a:t>
            </a:r>
          </a:p>
          <a:p>
            <a:r>
              <a:rPr lang="en-US" sz="1200" kern="1200" baseline="0" dirty="0" smtClean="0">
                <a:solidFill>
                  <a:schemeClr val="tx1"/>
                </a:solidFill>
                <a:latin typeface="+mn-lt"/>
                <a:ea typeface="+mn-ea"/>
                <a:cs typeface="+mn-cs"/>
              </a:rPr>
              <a:t>other more direct approaches are of higher priority. Examples include the 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Enforce least privilege, only allowing access to the resources employees need</a:t>
            </a:r>
          </a:p>
          <a:p>
            <a:r>
              <a:rPr lang="en-US" sz="1200" kern="1200" baseline="0" dirty="0" smtClean="0">
                <a:solidFill>
                  <a:schemeClr val="tx1"/>
                </a:solidFill>
                <a:latin typeface="+mn-lt"/>
                <a:ea typeface="+mn-ea"/>
                <a:cs typeface="+mn-cs"/>
              </a:rPr>
              <a:t>to do their job.</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Set logs to see what users access and what commands they are entering.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Protect sensitive resources with strong authentication.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Upon termination, delete employee’s computer and network access.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Upon termination, make a mirror image of employee’s hard drive before reissuing</a:t>
            </a:r>
          </a:p>
          <a:p>
            <a:r>
              <a:rPr lang="en-US" sz="1200" kern="1200" baseline="0" dirty="0" smtClean="0">
                <a:solidFill>
                  <a:schemeClr val="tx1"/>
                </a:solidFill>
                <a:latin typeface="+mn-lt"/>
                <a:ea typeface="+mn-ea"/>
                <a:cs typeface="+mn-cs"/>
              </a:rPr>
              <a:t>it. That evidence might be needed if your company information turns up</a:t>
            </a:r>
          </a:p>
          <a:p>
            <a:r>
              <a:rPr lang="en-US" sz="1200" kern="1200" baseline="0" dirty="0" smtClean="0">
                <a:solidFill>
                  <a:schemeClr val="tx1"/>
                </a:solidFill>
                <a:latin typeface="+mn-lt"/>
                <a:ea typeface="+mn-ea"/>
                <a:cs typeface="+mn-cs"/>
              </a:rPr>
              <a:t>at a competitor.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a:p>
        </p:txBody>
      </p:sp>
    </p:spTree>
    <p:extLst>
      <p:ext uri="{BB962C8B-B14F-4D97-AF65-F5344CB8AC3E}">
        <p14:creationId xmlns:p14="http://schemas.microsoft.com/office/powerpoint/2010/main" val="2242276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https://nigesecurityguy.wordpress.com/2013/06/04/defensible-security-posture/</a:t>
            </a:r>
          </a:p>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pPr/>
              <a:t>14</a:t>
            </a:fld>
            <a:endParaRPr lang="en-US"/>
          </a:p>
        </p:txBody>
      </p:sp>
    </p:spTree>
    <p:extLst>
      <p:ext uri="{BB962C8B-B14F-4D97-AF65-F5344CB8AC3E}">
        <p14:creationId xmlns:p14="http://schemas.microsoft.com/office/powerpoint/2010/main" val="2510600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https://nigesecurityguy.wordpress.com/tag/cyber-kill-chain/ </a:t>
            </a:r>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pPr/>
              <a:t>17</a:t>
            </a:fld>
            <a:endParaRPr lang="en-US"/>
          </a:p>
        </p:txBody>
      </p:sp>
    </p:spTree>
    <p:extLst>
      <p:ext uri="{BB962C8B-B14F-4D97-AF65-F5344CB8AC3E}">
        <p14:creationId xmlns:p14="http://schemas.microsoft.com/office/powerpoint/2010/main" val="2813887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http://www.symantec.com/connect/articles/what-are-malware-viruses-spyware-and-cookies-and-what-differentiates-them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pPr/>
              <a:t>19</a:t>
            </a:fld>
            <a:endParaRPr lang="en-US"/>
          </a:p>
        </p:txBody>
      </p:sp>
    </p:spTree>
    <p:extLst>
      <p:ext uri="{BB962C8B-B14F-4D97-AF65-F5344CB8AC3E}">
        <p14:creationId xmlns:p14="http://schemas.microsoft.com/office/powerpoint/2010/main" val="3270797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SzPct val="45000"/>
              <a:buFont typeface="StarSymbol"/>
              <a:buNone/>
            </a:pPr>
            <a:fld id="{98F0BD57-BB8A-46C9-9AE0-055A65A33858}" type="slidenum">
              <a:rPr lang="en-GB" altLang="en-US"/>
              <a:pPr>
                <a:spcBef>
                  <a:spcPct val="0"/>
                </a:spcBef>
                <a:buSzPct val="45000"/>
                <a:buFont typeface="StarSymbol"/>
                <a:buNone/>
              </a:pPr>
              <a:t>20</a:t>
            </a:fld>
            <a:endParaRPr lang="en-GB" altLang="en-US"/>
          </a:p>
        </p:txBody>
      </p:sp>
      <p:sp>
        <p:nvSpPr>
          <p:cNvPr id="819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9pPr>
          </a:lstStyle>
          <a:p>
            <a:pPr>
              <a:lnSpc>
                <a:spcPct val="87000"/>
              </a:lnSpc>
              <a:spcBef>
                <a:spcPct val="0"/>
              </a:spcBef>
              <a:buFont typeface="Arial" panose="020B0604020202020204" pitchFamily="34" charset="0"/>
              <a:buNone/>
            </a:pPr>
            <a:endParaRPr lang="en-US" altLang="en-US" sz="2400">
              <a:solidFill>
                <a:schemeClr val="bg1"/>
              </a:solidFill>
              <a:latin typeface="Arial" panose="020B0604020202020204" pitchFamily="34" charset="0"/>
            </a:endParaRPr>
          </a:p>
        </p:txBody>
      </p:sp>
      <p:sp>
        <p:nvSpPr>
          <p:cNvPr id="8196" name="Text Box 2"/>
          <p:cNvSpPr>
            <a:spLocks noGrp="1" noChangeArrowheads="1"/>
          </p:cNvSpPr>
          <p:nvPr>
            <p:ph type="body"/>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p>
            <a:pPr eaLnBrk="1" hangingPunct="1">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400" dirty="0" smtClean="0">
                <a:latin typeface="Times New Roman" panose="02020603050405020304" pitchFamily="18" charset="0"/>
              </a:rPr>
              <a:t>Name derives from the wooden horse left by the Greeks at the gates of Troy during the siege of Troy </a:t>
            </a:r>
          </a:p>
          <a:p>
            <a:pPr eaLnBrk="1" hangingPunct="1">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400" dirty="0" smtClean="0">
                <a:latin typeface="Times New Roman" panose="02020603050405020304" pitchFamily="18" charset="0"/>
              </a:rPr>
              <a:t>A Trojan horse program intentionally hides malicious activity while pretending to be something else</a:t>
            </a:r>
          </a:p>
          <a:p>
            <a:pPr eaLnBrk="1" hangingPunct="1">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400" dirty="0" smtClean="0">
                <a:latin typeface="Times New Roman" panose="02020603050405020304" pitchFamily="18" charset="0"/>
              </a:rPr>
              <a:t>Usually described as innocuous looking, or software delivered through innocuous means which either allows to take control of systems</a:t>
            </a:r>
          </a:p>
          <a:p>
            <a:pPr eaLnBrk="1" hangingPunct="1">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400" dirty="0" smtClean="0">
                <a:latin typeface="Times New Roman" panose="02020603050405020304" pitchFamily="18" charset="0"/>
              </a:rPr>
              <a:t>Trojan horse programs do not replicate themselves</a:t>
            </a:r>
          </a:p>
          <a:p>
            <a:pPr eaLnBrk="1" hangingPunct="1">
              <a:spcBef>
                <a:spcPts val="450"/>
              </a:spcBef>
              <a:buFont typeface="Arial" panose="020B0604020202020204"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400" dirty="0" smtClean="0">
                <a:latin typeface="Arial" panose="020B0604020202020204" pitchFamily="34" charset="0"/>
                <a:ea typeface="ＭＳ Ｐゴシック" panose="020B0600070205080204" pitchFamily="34" charset="-128"/>
              </a:rPr>
              <a:t>Sometimes passed on using commonly passed executables, things like jokes forwarded by e-mail</a:t>
            </a:r>
          </a:p>
          <a:p>
            <a:pPr eaLnBrk="1" hangingPunct="1">
              <a:spcBef>
                <a:spcPts val="450"/>
              </a:spcBef>
              <a:buFont typeface="Arial" panose="020B0604020202020204"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400" dirty="0" smtClean="0">
                <a:latin typeface="Arial" panose="020B0604020202020204" pitchFamily="34" charset="0"/>
                <a:ea typeface="ＭＳ Ｐゴシック" panose="020B0600070205080204" pitchFamily="34" charset="-128"/>
              </a:rPr>
              <a:t>Sometimes marketed/distributed as “remote administration tool”</a:t>
            </a:r>
          </a:p>
          <a:p>
            <a:pPr eaLnBrk="1" hangingPunct="1">
              <a:spcBef>
                <a:spcPts val="450"/>
              </a:spcBef>
              <a:buFont typeface="Arial" panose="020B0604020202020204"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400" dirty="0" smtClean="0">
                <a:latin typeface="Arial" panose="020B0604020202020204" pitchFamily="34" charset="0"/>
                <a:ea typeface="ＭＳ Ｐゴシック" panose="020B0600070205080204" pitchFamily="34" charset="-128"/>
              </a:rPr>
              <a:t>Often combined with rootkits to disguise activity and remote access</a:t>
            </a:r>
          </a:p>
          <a:p>
            <a:pPr eaLnBrk="1" hangingPunct="1">
              <a:spcBef>
                <a:spcPts val="450"/>
              </a:spcBef>
              <a:buFont typeface="Arial" panose="020B0604020202020204"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400" dirty="0" smtClean="0">
                <a:latin typeface="Arial" panose="020B0604020202020204" pitchFamily="34" charset="0"/>
                <a:ea typeface="ＭＳ Ｐゴシック" panose="020B0600070205080204" pitchFamily="34" charset="-128"/>
              </a:rPr>
              <a:t>Popularized to an extent by software like Cult of the Dead Cow’s Back Orifice, offered as a free download for running “remote administration” tasks or playing spooky jokes on friends</a:t>
            </a:r>
          </a:p>
          <a:p>
            <a:pPr eaLnBrk="1" hangingPunct="1">
              <a:spcBef>
                <a:spcPts val="450"/>
              </a:spcBef>
              <a:buFont typeface="Arial" panose="020B0604020202020204"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400" dirty="0" smtClean="0">
                <a:latin typeface="Arial" panose="020B0604020202020204" pitchFamily="34" charset="0"/>
                <a:ea typeface="ＭＳ Ｐゴシック" panose="020B0600070205080204" pitchFamily="34" charset="-128"/>
              </a:rPr>
              <a:t>The line between user-launched worms and Trojans is highly blurred, with many user-launched worms behaving in a manner similar to worms.</a:t>
            </a:r>
          </a:p>
          <a:p>
            <a:pPr eaLnBrk="1" hangingPunct="1">
              <a:spcBef>
                <a:spcPts val="450"/>
              </a:spcBef>
              <a:buFont typeface="Arial" panose="020B0604020202020204"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400" dirty="0" smtClean="0">
                <a:latin typeface="Arial" panose="020B0604020202020204" pitchFamily="34" charset="0"/>
                <a:ea typeface="ＭＳ Ｐゴシック" panose="020B0600070205080204" pitchFamily="34" charset="-128"/>
              </a:rPr>
              <a:t>Trojans are by definition malicious. The classic movie/television exploit of remotely opening disk drives is a definite symptom of being infected by a Trojan.</a:t>
            </a:r>
          </a:p>
          <a:p>
            <a:pPr eaLnBrk="1" hangingPunct="1">
              <a:spcBef>
                <a:spcPts val="450"/>
              </a:spcBef>
              <a:buFont typeface="Arial" panose="020B0604020202020204"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400" dirty="0" smtClean="0">
                <a:latin typeface="Arial" panose="020B0604020202020204" pitchFamily="34" charset="0"/>
                <a:ea typeface="ＭＳ Ｐゴシック" panose="020B0600070205080204" pitchFamily="34" charset="-128"/>
              </a:rPr>
              <a:t>Have lately begun using much of the same </a:t>
            </a:r>
            <a:r>
              <a:rPr lang="en-GB" altLang="en-US" sz="2400" dirty="0" err="1" smtClean="0">
                <a:latin typeface="Arial" panose="020B0604020202020204" pitchFamily="34" charset="0"/>
                <a:ea typeface="ＭＳ Ｐゴシック" panose="020B0600070205080204" pitchFamily="34" charset="-128"/>
              </a:rPr>
              <a:t>defense</a:t>
            </a:r>
            <a:r>
              <a:rPr lang="en-GB" altLang="en-US" sz="2400" dirty="0" smtClean="0">
                <a:latin typeface="Arial" panose="020B0604020202020204" pitchFamily="34" charset="0"/>
                <a:ea typeface="ＭＳ Ｐゴシック" panose="020B0600070205080204" pitchFamily="34" charset="-128"/>
              </a:rPr>
              <a:t> mechanisms used by viruses, there are known Trojans which use WSH to run.</a:t>
            </a:r>
          </a:p>
          <a:p>
            <a:pPr eaLnBrk="1" hangingPunct="1">
              <a:spcBef>
                <a:spcPts val="450"/>
              </a:spcBef>
              <a:buFont typeface="Arial" panose="020B0604020202020204"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400" dirty="0" smtClean="0">
                <a:latin typeface="Arial" panose="020B0604020202020204" pitchFamily="34" charset="0"/>
                <a:ea typeface="ＭＳ Ｐゴシック" panose="020B0600070205080204" pitchFamily="34" charset="-128"/>
              </a:rPr>
              <a:t>To detect infected computers, attackers often use so called sweep lists, list of IP addresses known to be online. One of the popular ways of doing this is to monitor IRC chat rooms and use the IP addresses of participants in these rooms.</a:t>
            </a:r>
          </a:p>
          <a:p>
            <a:pPr eaLnBrk="1" hangingPunct="1">
              <a:spcBef>
                <a:spcPts val="450"/>
              </a:spcBef>
              <a:buFont typeface="Arial" panose="020B0604020202020204"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en-US" sz="2400" dirty="0" smtClean="0">
              <a:latin typeface="Arial" panose="020B0604020202020204" pitchFamily="34" charset="0"/>
              <a:ea typeface="ＭＳ Ｐゴシック" panose="020B0600070205080204" pitchFamily="34" charset="-128"/>
            </a:endParaRPr>
          </a:p>
          <a:p>
            <a:pPr eaLnBrk="1" hangingPunct="1">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en-US" sz="2400" dirty="0" smtClean="0">
              <a:latin typeface="Times New Roman" panose="02020603050405020304" pitchFamily="18" charset="0"/>
            </a:endParaRPr>
          </a:p>
          <a:p>
            <a:pPr marL="739775" lvl="1" indent="-282575" eaLnBrk="1" hangingPunct="1">
              <a:lnSpc>
                <a:spcPct val="75000"/>
              </a:lnSpc>
              <a:spcBef>
                <a:spcPts val="500"/>
              </a:spcBef>
              <a:buClr>
                <a:srgbClr val="CCCCFF"/>
              </a:buClr>
              <a:buSzPct val="7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en-US" sz="2000" dirty="0" smtClean="0">
              <a:latin typeface="Arial" panose="020B0604020202020204" pitchFamily="34" charset="0"/>
              <a:ea typeface="msmincho"/>
              <a:cs typeface="msmincho"/>
            </a:endParaRPr>
          </a:p>
          <a:p>
            <a:pPr marL="739775" lvl="1" indent="-282575" eaLnBrk="1" hangingPunct="1">
              <a:lnSpc>
                <a:spcPct val="75000"/>
              </a:lnSpc>
              <a:spcBef>
                <a:spcPts val="500"/>
              </a:spcBef>
              <a:buClr>
                <a:srgbClr val="CCCCFF"/>
              </a:buClr>
              <a:buSzPct val="7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000" dirty="0" smtClean="0">
                <a:latin typeface="Arial" panose="020B0604020202020204" pitchFamily="34" charset="0"/>
                <a:ea typeface="msmincho"/>
                <a:cs typeface="msmincho"/>
              </a:rPr>
              <a:t>Payload examples</a:t>
            </a:r>
          </a:p>
          <a:p>
            <a:pPr lvl="2" eaLnBrk="1" hangingPunct="1">
              <a:lnSpc>
                <a:spcPct val="75000"/>
              </a:lnSpc>
              <a:spcBef>
                <a:spcPts val="450"/>
              </a:spcBef>
              <a:buClr>
                <a:srgbClr val="CCCCFF"/>
              </a:buClr>
              <a:buSzPct val="65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800" dirty="0" smtClean="0">
                <a:latin typeface="Arial" panose="020B0604020202020204" pitchFamily="34" charset="0"/>
                <a:ea typeface="msmincho"/>
                <a:cs typeface="msmincho"/>
              </a:rPr>
              <a:t>perform amusing or annoying pranks</a:t>
            </a:r>
          </a:p>
          <a:p>
            <a:pPr lvl="2" eaLnBrk="1" hangingPunct="1">
              <a:lnSpc>
                <a:spcPct val="75000"/>
              </a:lnSpc>
              <a:spcBef>
                <a:spcPts val="450"/>
              </a:spcBef>
              <a:buClr>
                <a:srgbClr val="CCCCFF"/>
              </a:buClr>
              <a:buSzPct val="65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800" dirty="0" smtClean="0">
                <a:latin typeface="Arial" panose="020B0604020202020204" pitchFamily="34" charset="0"/>
                <a:ea typeface="msmincho"/>
                <a:cs typeface="msmincho"/>
              </a:rPr>
              <a:t>destroy/corrupt files and applications</a:t>
            </a:r>
          </a:p>
          <a:p>
            <a:pPr lvl="2" eaLnBrk="1" hangingPunct="1">
              <a:lnSpc>
                <a:spcPct val="75000"/>
              </a:lnSpc>
              <a:spcBef>
                <a:spcPts val="450"/>
              </a:spcBef>
              <a:buClr>
                <a:srgbClr val="CCCCFF"/>
              </a:buClr>
              <a:buSzPct val="65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800" dirty="0" smtClean="0">
                <a:latin typeface="Arial" panose="020B0604020202020204" pitchFamily="34" charset="0"/>
                <a:ea typeface="msmincho"/>
                <a:cs typeface="msmincho"/>
              </a:rPr>
              <a:t>monitor and transmit user activity (</a:t>
            </a:r>
            <a:r>
              <a:rPr lang="en-GB" altLang="en-US" sz="1800" dirty="0" smtClean="0">
                <a:solidFill>
                  <a:srgbClr val="6767FF"/>
                </a:solidFill>
                <a:latin typeface="Arial" panose="020B0604020202020204" pitchFamily="34" charset="0"/>
                <a:ea typeface="msmincho"/>
                <a:cs typeface="msmincho"/>
              </a:rPr>
              <a:t>spyware</a:t>
            </a:r>
            <a:r>
              <a:rPr lang="en-GB" altLang="en-US" sz="1800" dirty="0" smtClean="0">
                <a:latin typeface="Arial" panose="020B0604020202020204" pitchFamily="34" charset="0"/>
                <a:ea typeface="msmincho"/>
                <a:cs typeface="msmincho"/>
              </a:rPr>
              <a:t>, </a:t>
            </a:r>
            <a:r>
              <a:rPr lang="en-GB" altLang="en-US" sz="1800" dirty="0" smtClean="0">
                <a:solidFill>
                  <a:srgbClr val="6767FF"/>
                </a:solidFill>
                <a:latin typeface="Arial" panose="020B0604020202020204" pitchFamily="34" charset="0"/>
                <a:ea typeface="msmincho"/>
                <a:cs typeface="msmincho"/>
              </a:rPr>
              <a:t>logger</a:t>
            </a:r>
            <a:r>
              <a:rPr lang="en-GB" altLang="en-US" sz="1800" dirty="0" smtClean="0">
                <a:latin typeface="Arial" panose="020B0604020202020204" pitchFamily="34" charset="0"/>
                <a:ea typeface="msmincho"/>
                <a:cs typeface="msmincho"/>
              </a:rPr>
              <a:t>)</a:t>
            </a:r>
          </a:p>
          <a:p>
            <a:pPr lvl="2" eaLnBrk="1" hangingPunct="1">
              <a:lnSpc>
                <a:spcPct val="75000"/>
              </a:lnSpc>
              <a:spcBef>
                <a:spcPts val="450"/>
              </a:spcBef>
              <a:buClr>
                <a:srgbClr val="CCCCFF"/>
              </a:buClr>
              <a:buSzPct val="65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800" dirty="0" smtClean="0">
                <a:latin typeface="Arial" panose="020B0604020202020204" pitchFamily="34" charset="0"/>
                <a:ea typeface="msmincho"/>
                <a:cs typeface="msmincho"/>
              </a:rPr>
              <a:t>install backdoor (makes the infected computer a </a:t>
            </a:r>
            <a:r>
              <a:rPr lang="en-GB" altLang="en-US" sz="1800" dirty="0" smtClean="0">
                <a:solidFill>
                  <a:srgbClr val="6767FF"/>
                </a:solidFill>
                <a:latin typeface="Arial" panose="020B0604020202020204" pitchFamily="34" charset="0"/>
                <a:ea typeface="msmincho"/>
                <a:cs typeface="msmincho"/>
              </a:rPr>
              <a:t>zombie</a:t>
            </a:r>
            <a:r>
              <a:rPr lang="en-GB" altLang="en-US" sz="1800" dirty="0" smtClean="0">
                <a:latin typeface="Arial" panose="020B0604020202020204" pitchFamily="34" charset="0"/>
                <a:ea typeface="msmincho"/>
                <a:cs typeface="msmincho"/>
              </a:rPr>
              <a:t>)</a:t>
            </a:r>
          </a:p>
          <a:p>
            <a:pPr lvl="2" eaLnBrk="1" hangingPunct="1">
              <a:lnSpc>
                <a:spcPct val="75000"/>
              </a:lnSpc>
              <a:spcBef>
                <a:spcPts val="450"/>
              </a:spcBef>
              <a:buClr>
                <a:srgbClr val="CCCCFF"/>
              </a:buClr>
              <a:buSzPct val="65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800" dirty="0" smtClean="0">
                <a:latin typeface="Arial" panose="020B0604020202020204" pitchFamily="34" charset="0"/>
                <a:ea typeface="msmincho"/>
                <a:cs typeface="msmincho"/>
              </a:rPr>
              <a:t>email spam</a:t>
            </a:r>
          </a:p>
          <a:p>
            <a:pPr lvl="2" eaLnBrk="1" hangingPunct="1">
              <a:lnSpc>
                <a:spcPct val="75000"/>
              </a:lnSpc>
              <a:spcBef>
                <a:spcPts val="450"/>
              </a:spcBef>
              <a:buClr>
                <a:srgbClr val="CCCCFF"/>
              </a:buClr>
              <a:buSzPct val="65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800" dirty="0" smtClean="0">
                <a:latin typeface="Arial" panose="020B0604020202020204" pitchFamily="34" charset="0"/>
                <a:ea typeface="msmincho"/>
                <a:cs typeface="msmincho"/>
              </a:rPr>
              <a:t>launch denial-of-service attack</a:t>
            </a:r>
          </a:p>
          <a:p>
            <a:pPr lvl="2" eaLnBrk="1" hangingPunct="1">
              <a:lnSpc>
                <a:spcPct val="75000"/>
              </a:lnSpc>
              <a:spcBef>
                <a:spcPts val="450"/>
              </a:spcBef>
              <a:buClr>
                <a:srgbClr val="CCCCFF"/>
              </a:buClr>
              <a:buSzPct val="65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800" dirty="0" smtClean="0">
                <a:latin typeface="Arial" panose="020B0604020202020204" pitchFamily="34" charset="0"/>
                <a:ea typeface="msmincho"/>
                <a:cs typeface="msmincho"/>
              </a:rPr>
              <a:t>alter browser settings to display ads</a:t>
            </a:r>
          </a:p>
          <a:p>
            <a:pPr lvl="2" eaLnBrk="1" hangingPunct="1">
              <a:lnSpc>
                <a:spcPct val="75000"/>
              </a:lnSpc>
              <a:spcBef>
                <a:spcPts val="450"/>
              </a:spcBef>
              <a:buClr>
                <a:srgbClr val="CCCCFF"/>
              </a:buClr>
              <a:buSzPct val="65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800" dirty="0" smtClean="0">
                <a:latin typeface="Arial" panose="020B0604020202020204" pitchFamily="34" charset="0"/>
                <a:ea typeface="msmincho"/>
                <a:cs typeface="msmincho"/>
              </a:rPr>
              <a:t>dial out international or 900 numbers (</a:t>
            </a:r>
            <a:r>
              <a:rPr lang="en-GB" altLang="en-US" sz="1800" dirty="0" err="1" smtClean="0">
                <a:solidFill>
                  <a:srgbClr val="6767FF"/>
                </a:solidFill>
                <a:latin typeface="Arial" panose="020B0604020202020204" pitchFamily="34" charset="0"/>
                <a:ea typeface="msmincho"/>
                <a:cs typeface="msmincho"/>
              </a:rPr>
              <a:t>dialer</a:t>
            </a:r>
            <a:r>
              <a:rPr lang="en-GB" altLang="en-US" sz="1800" dirty="0" smtClean="0">
                <a:latin typeface="Arial" panose="020B0604020202020204" pitchFamily="34" charset="0"/>
                <a:ea typeface="msmincho"/>
                <a:cs typeface="msmincho"/>
              </a:rPr>
              <a:t>)</a:t>
            </a:r>
          </a:p>
        </p:txBody>
      </p:sp>
      <p:sp>
        <p:nvSpPr>
          <p:cNvPr id="8197" name="Date Placeholder 7"/>
          <p:cNvSpPr>
            <a:spLocks noGrp="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SzPct val="45000"/>
              <a:buFont typeface="StarSymbol"/>
              <a:buNone/>
            </a:pPr>
            <a:r>
              <a:rPr lang="en-US" altLang="en-US" smtClean="0">
                <a:ea typeface="ＭＳ Ｐゴシック" panose="020B0600070205080204" pitchFamily="34" charset="-128"/>
                <a:cs typeface="Arial" panose="020B0604020202020204" pitchFamily="34" charset="0"/>
              </a:rPr>
              <a:t>2009-02-02</a:t>
            </a:r>
            <a:endParaRPr lang="en-GB" altLang="en-US" smtClean="0">
              <a:ea typeface="ＭＳ Ｐゴシック" panose="020B0600070205080204" pitchFamily="34" charset="-128"/>
              <a:cs typeface="Arial" panose="020B0604020202020204" pitchFamily="34" charset="0"/>
            </a:endParaRPr>
          </a:p>
        </p:txBody>
      </p:sp>
      <p:sp>
        <p:nvSpPr>
          <p:cNvPr id="8198" name="Header Placeholder 8"/>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SzPct val="45000"/>
              <a:buFont typeface="StarSymbol"/>
              <a:buNone/>
            </a:pPr>
            <a:r>
              <a:rPr lang="en-GB" altLang="en-US" smtClean="0">
                <a:ea typeface="ＭＳ Ｐゴシック" panose="020B0600070205080204" pitchFamily="34" charset="-128"/>
                <a:cs typeface="Arial" panose="020B0604020202020204" pitchFamily="34" charset="0"/>
              </a:rPr>
              <a:t>CS 166 - Malware</a:t>
            </a:r>
          </a:p>
        </p:txBody>
      </p:sp>
    </p:spTree>
    <p:extLst>
      <p:ext uri="{BB962C8B-B14F-4D97-AF65-F5344CB8AC3E}">
        <p14:creationId xmlns:p14="http://schemas.microsoft.com/office/powerpoint/2010/main" val="3329823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https://en.wikipedia.org/wiki/Code_Red_II</a:t>
            </a:r>
          </a:p>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pPr/>
              <a:t>22</a:t>
            </a:fld>
            <a:endParaRPr lang="en-US"/>
          </a:p>
        </p:txBody>
      </p:sp>
    </p:spTree>
    <p:extLst>
      <p:ext uri="{BB962C8B-B14F-4D97-AF65-F5344CB8AC3E}">
        <p14:creationId xmlns:p14="http://schemas.microsoft.com/office/powerpoint/2010/main" val="177029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pPr/>
              <a:t>26</a:t>
            </a:fld>
            <a:endParaRPr lang="en-US"/>
          </a:p>
        </p:txBody>
      </p:sp>
    </p:spTree>
    <p:extLst>
      <p:ext uri="{BB962C8B-B14F-4D97-AF65-F5344CB8AC3E}">
        <p14:creationId xmlns:p14="http://schemas.microsoft.com/office/powerpoint/2010/main" val="2697774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http://securityresponse.symantec.com/de/de/threatreport/topic.jsp?id=malicious_code_trends&amp;aid=malicious_code_features</a:t>
            </a:r>
          </a:p>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pPr/>
              <a:t>27</a:t>
            </a:fld>
            <a:endParaRPr lang="en-US"/>
          </a:p>
        </p:txBody>
      </p:sp>
    </p:spTree>
    <p:extLst>
      <p:ext uri="{BB962C8B-B14F-4D97-AF65-F5344CB8AC3E}">
        <p14:creationId xmlns:p14="http://schemas.microsoft.com/office/powerpoint/2010/main" val="1254409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pPr/>
              <a:t>2</a:t>
            </a:fld>
            <a:endParaRPr lang="en-US"/>
          </a:p>
        </p:txBody>
      </p:sp>
    </p:spTree>
    <p:extLst>
      <p:ext uri="{BB962C8B-B14F-4D97-AF65-F5344CB8AC3E}">
        <p14:creationId xmlns:p14="http://schemas.microsoft.com/office/powerpoint/2010/main" val="3416523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SzPct val="45000"/>
              <a:buFont typeface="StarSymbol"/>
              <a:buNone/>
            </a:pPr>
            <a:fld id="{5047420C-E264-4755-9F16-0D7DF1CEE6F5}" type="slidenum">
              <a:rPr lang="en-GB" altLang="en-US"/>
              <a:pPr>
                <a:spcBef>
                  <a:spcPct val="0"/>
                </a:spcBef>
                <a:buSzPct val="45000"/>
                <a:buFont typeface="StarSymbol"/>
                <a:buNone/>
              </a:pPr>
              <a:t>28</a:t>
            </a:fld>
            <a:endParaRPr lang="en-GB" altLang="en-US"/>
          </a:p>
        </p:txBody>
      </p:sp>
      <p:sp>
        <p:nvSpPr>
          <p:cNvPr id="2048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9pPr>
          </a:lstStyle>
          <a:p>
            <a:pPr>
              <a:lnSpc>
                <a:spcPct val="87000"/>
              </a:lnSpc>
              <a:spcBef>
                <a:spcPct val="0"/>
              </a:spcBef>
              <a:buFont typeface="Arial" panose="020B0604020202020204" pitchFamily="34" charset="0"/>
              <a:buNone/>
            </a:pPr>
            <a:endParaRPr lang="en-US" altLang="en-US" sz="2400">
              <a:solidFill>
                <a:schemeClr val="bg1"/>
              </a:solidFill>
              <a:latin typeface="Arial" panose="020B0604020202020204" pitchFamily="34" charset="0"/>
            </a:endParaRPr>
          </a:p>
        </p:txBody>
      </p:sp>
      <p:sp>
        <p:nvSpPr>
          <p:cNvPr id="20484" name="Rectangle 2"/>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altLang="en-US" dirty="0" smtClean="0">
                <a:latin typeface="Times New Roman" panose="02020603050405020304" pitchFamily="18" charset="0"/>
              </a:rPr>
              <a:t>http://heartbleed.com/</a:t>
            </a:r>
          </a:p>
          <a:p>
            <a:r>
              <a:rPr lang="en-US" altLang="en-US" dirty="0" smtClean="0">
                <a:latin typeface="Times New Roman" panose="02020603050405020304" pitchFamily="18" charset="0"/>
              </a:rPr>
              <a:t>http://www.digitaltrends.com/mobile/android-stagefright-mms-hack-news/</a:t>
            </a:r>
          </a:p>
          <a:p>
            <a:endParaRPr lang="en-US" altLang="en-US" dirty="0" smtClean="0">
              <a:latin typeface="Times New Roman" panose="02020603050405020304" pitchFamily="18" charset="0"/>
            </a:endParaRPr>
          </a:p>
        </p:txBody>
      </p:sp>
      <p:sp>
        <p:nvSpPr>
          <p:cNvPr id="20485" name="Date Placeholder 7"/>
          <p:cNvSpPr>
            <a:spLocks noGrp="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SzPct val="45000"/>
              <a:buFont typeface="StarSymbol"/>
              <a:buNone/>
            </a:pPr>
            <a:r>
              <a:rPr lang="en-US" altLang="en-US" smtClean="0">
                <a:ea typeface="ＭＳ Ｐゴシック" panose="020B0600070205080204" pitchFamily="34" charset="-128"/>
                <a:cs typeface="Arial" panose="020B0604020202020204" pitchFamily="34" charset="0"/>
              </a:rPr>
              <a:t>2009-02-02</a:t>
            </a:r>
            <a:endParaRPr lang="en-GB" altLang="en-US" smtClean="0">
              <a:ea typeface="ＭＳ Ｐゴシック" panose="020B0600070205080204" pitchFamily="34" charset="-128"/>
              <a:cs typeface="Arial" panose="020B0604020202020204" pitchFamily="34" charset="0"/>
            </a:endParaRPr>
          </a:p>
        </p:txBody>
      </p:sp>
      <p:sp>
        <p:nvSpPr>
          <p:cNvPr id="20486" name="Header Placeholder 8"/>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SzPct val="45000"/>
              <a:buFont typeface="StarSymbol"/>
              <a:buNone/>
            </a:pPr>
            <a:r>
              <a:rPr lang="en-GB" altLang="en-US" smtClean="0">
                <a:ea typeface="ＭＳ Ｐゴシック" panose="020B0600070205080204" pitchFamily="34" charset="-128"/>
                <a:cs typeface="Arial" panose="020B0604020202020204" pitchFamily="34" charset="0"/>
              </a:rPr>
              <a:t>CS 166 - Malware</a:t>
            </a:r>
          </a:p>
        </p:txBody>
      </p:sp>
    </p:spTree>
    <p:extLst>
      <p:ext uri="{BB962C8B-B14F-4D97-AF65-F5344CB8AC3E}">
        <p14:creationId xmlns:p14="http://schemas.microsoft.com/office/powerpoint/2010/main" val="3419670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pPr/>
              <a:t>32</a:t>
            </a:fld>
            <a:endParaRPr lang="en-US"/>
          </a:p>
        </p:txBody>
      </p:sp>
    </p:spTree>
    <p:extLst>
      <p:ext uri="{BB962C8B-B14F-4D97-AF65-F5344CB8AC3E}">
        <p14:creationId xmlns:p14="http://schemas.microsoft.com/office/powerpoint/2010/main" val="28406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egnaposto immagine diapositiva 1"/>
          <p:cNvSpPr>
            <a:spLocks noGrp="1" noRot="1" noChangeAspect="1" noTextEdit="1"/>
          </p:cNvSpPr>
          <p:nvPr>
            <p:ph type="sldImg"/>
          </p:nvPr>
        </p:nvSpPr>
        <p:spPr>
          <a:ln/>
        </p:spPr>
      </p:sp>
      <p:sp>
        <p:nvSpPr>
          <p:cNvPr id="2969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it-IT" altLang="en-US" smtClean="0">
              <a:latin typeface="Times New Roman" panose="02020603050405020304" pitchFamily="18" charset="0"/>
            </a:endParaRPr>
          </a:p>
        </p:txBody>
      </p:sp>
      <p:sp>
        <p:nvSpPr>
          <p:cNvPr id="29700" name="Segnaposto intestazione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SzPct val="45000"/>
              <a:buFont typeface="StarSymbol"/>
              <a:buNone/>
            </a:pPr>
            <a:r>
              <a:rPr lang="en-GB" altLang="en-US" smtClean="0">
                <a:ea typeface="ＭＳ Ｐゴシック" panose="020B0600070205080204" pitchFamily="34" charset="-128"/>
                <a:cs typeface="Arial" panose="020B0604020202020204" pitchFamily="34" charset="0"/>
              </a:rPr>
              <a:t>Malicious Code</a:t>
            </a:r>
          </a:p>
        </p:txBody>
      </p:sp>
      <p:sp>
        <p:nvSpPr>
          <p:cNvPr id="29701" name="Segnaposto data 4"/>
          <p:cNvSpPr>
            <a:spLocks noGrp="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SzPct val="45000"/>
              <a:buFont typeface="StarSymbol"/>
              <a:buNone/>
            </a:pPr>
            <a:r>
              <a:rPr lang="en-US" altLang="en-US" smtClean="0">
                <a:ea typeface="ＭＳ Ｐゴシック" panose="020B0600070205080204" pitchFamily="34" charset="-128"/>
                <a:cs typeface="Arial" panose="020B0604020202020204" pitchFamily="34" charset="0"/>
              </a:rPr>
              <a:t>2008-02-04</a:t>
            </a:r>
            <a:endParaRPr lang="en-GB" altLang="en-US" smtClean="0">
              <a:ea typeface="ＭＳ Ｐゴシック" panose="020B0600070205080204" pitchFamily="34" charset="-128"/>
              <a:cs typeface="Arial" panose="020B0604020202020204" pitchFamily="34" charset="0"/>
            </a:endParaRPr>
          </a:p>
        </p:txBody>
      </p:sp>
      <p:sp>
        <p:nvSpPr>
          <p:cNvPr id="29702" name="Segnaposto numero diapositiva 5"/>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SzPct val="45000"/>
              <a:buFont typeface="StarSymbol"/>
              <a:buNone/>
            </a:pPr>
            <a:fld id="{35F3DA17-3003-46FC-B69A-95DE50649A28}" type="slidenum">
              <a:rPr lang="en-GB" altLang="en-US"/>
              <a:pPr>
                <a:spcBef>
                  <a:spcPct val="0"/>
                </a:spcBef>
                <a:buSzPct val="45000"/>
                <a:buFont typeface="StarSymbol"/>
                <a:buNone/>
              </a:pPr>
              <a:t>33</a:t>
            </a:fld>
            <a:endParaRPr lang="en-GB" altLang="en-US"/>
          </a:p>
        </p:txBody>
      </p:sp>
    </p:spTree>
    <p:extLst>
      <p:ext uri="{BB962C8B-B14F-4D97-AF65-F5344CB8AC3E}">
        <p14:creationId xmlns:p14="http://schemas.microsoft.com/office/powerpoint/2010/main" val="2773221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https://www.owasp.org/index.php/Main_Page</a:t>
            </a:r>
          </a:p>
          <a:p>
            <a:endParaRPr lang="en-US" dirty="0" smtClean="0"/>
          </a:p>
          <a:p>
            <a:r>
              <a:rPr lang="en-US" dirty="0" smtClean="0"/>
              <a:t>The Open Web Application Security Project (OWASP) is a </a:t>
            </a:r>
            <a:r>
              <a:rPr lang="en-US" dirty="0" smtClean="0">
                <a:hlinkClick r:id="rId3"/>
              </a:rPr>
              <a:t>501(c)(3)</a:t>
            </a:r>
            <a:r>
              <a:rPr lang="en-US" dirty="0" smtClean="0"/>
              <a:t> worldwide not-for-profit charitable organization focused on improving the security of software. Our mission is to make software security </a:t>
            </a:r>
            <a:r>
              <a:rPr lang="en-US" dirty="0" smtClean="0">
                <a:hlinkClick r:id="rId4"/>
              </a:rPr>
              <a:t>visible,</a:t>
            </a:r>
            <a:r>
              <a:rPr lang="en-US" dirty="0" smtClean="0"/>
              <a:t> so that </a:t>
            </a:r>
            <a:r>
              <a:rPr lang="en-US" dirty="0" smtClean="0">
                <a:hlinkClick r:id="rId5"/>
              </a:rPr>
              <a:t>individuals and organizations</a:t>
            </a:r>
            <a:r>
              <a:rPr lang="en-US" dirty="0" smtClean="0"/>
              <a:t> worldwide can make informed decisions about true software security risks. </a:t>
            </a:r>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pPr/>
              <a:t>35</a:t>
            </a:fld>
            <a:endParaRPr lang="en-US"/>
          </a:p>
        </p:txBody>
      </p:sp>
    </p:spTree>
    <p:extLst>
      <p:ext uri="{BB962C8B-B14F-4D97-AF65-F5344CB8AC3E}">
        <p14:creationId xmlns:p14="http://schemas.microsoft.com/office/powerpoint/2010/main" val="1574196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https://www.cvedetails.com/</a:t>
            </a:r>
          </a:p>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pPr/>
              <a:t>36</a:t>
            </a:fld>
            <a:endParaRPr lang="en-US"/>
          </a:p>
        </p:txBody>
      </p:sp>
    </p:spTree>
    <p:extLst>
      <p:ext uri="{BB962C8B-B14F-4D97-AF65-F5344CB8AC3E}">
        <p14:creationId xmlns:p14="http://schemas.microsoft.com/office/powerpoint/2010/main" val="1005896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http://www.craigchamberlain.com/library/insider/Case%20Study%20of%20Insider%20Sabotage.pdf</a:t>
            </a:r>
          </a:p>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pPr/>
              <a:t>45</a:t>
            </a:fld>
            <a:endParaRPr lang="en-US"/>
          </a:p>
        </p:txBody>
      </p:sp>
    </p:spTree>
    <p:extLst>
      <p:ext uri="{BB962C8B-B14F-4D97-AF65-F5344CB8AC3E}">
        <p14:creationId xmlns:p14="http://schemas.microsoft.com/office/powerpoint/2010/main" val="127503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Network security attacks can be classified</a:t>
            </a:r>
          </a:p>
          <a:p>
            <a:r>
              <a:rPr lang="en-US" sz="1200" kern="1200" baseline="0" dirty="0" smtClean="0">
                <a:solidFill>
                  <a:schemeClr val="tx1"/>
                </a:solidFill>
                <a:latin typeface="+mn-lt"/>
                <a:ea typeface="+mn-ea"/>
                <a:cs typeface="+mn-cs"/>
              </a:rPr>
              <a:t>as </a:t>
            </a:r>
            <a:r>
              <a:rPr lang="en-US" sz="1200" i="1" kern="1200" baseline="0" dirty="0" smtClean="0">
                <a:solidFill>
                  <a:schemeClr val="tx1"/>
                </a:solidFill>
                <a:latin typeface="+mn-lt"/>
                <a:ea typeface="+mn-ea"/>
                <a:cs typeface="+mn-cs"/>
              </a:rPr>
              <a:t>passive attacks and active attacks . A passive attack attempts to learn or make</a:t>
            </a:r>
          </a:p>
          <a:p>
            <a:r>
              <a:rPr lang="en-US" sz="1200" kern="1200" baseline="0" dirty="0" smtClean="0">
                <a:solidFill>
                  <a:schemeClr val="tx1"/>
                </a:solidFill>
                <a:latin typeface="+mn-lt"/>
                <a:ea typeface="+mn-ea"/>
                <a:cs typeface="+mn-cs"/>
              </a:rPr>
              <a:t>use of information from the system but does not affect system resources. An active</a:t>
            </a:r>
          </a:p>
          <a:p>
            <a:r>
              <a:rPr lang="en-US" sz="1200" kern="1200" baseline="0" dirty="0" smtClean="0">
                <a:solidFill>
                  <a:schemeClr val="tx1"/>
                </a:solidFill>
                <a:latin typeface="+mn-lt"/>
                <a:ea typeface="+mn-ea"/>
                <a:cs typeface="+mn-cs"/>
              </a:rPr>
              <a:t>attack attempts to alter system resources or affect their operation.</a:t>
            </a:r>
          </a:p>
          <a:p>
            <a:r>
              <a:rPr lang="en-US" sz="1200" b="1" kern="1200" baseline="0" dirty="0" smtClean="0">
                <a:solidFill>
                  <a:schemeClr val="tx1"/>
                </a:solidFill>
                <a:latin typeface="+mn-lt"/>
                <a:ea typeface="+mn-ea"/>
                <a:cs typeface="+mn-cs"/>
              </a:rPr>
              <a:t>Passive attacks are in the nature of eavesdropping on, or monitoring of, transmissions.</a:t>
            </a:r>
          </a:p>
          <a:p>
            <a:r>
              <a:rPr lang="en-US" sz="1200" kern="1200" baseline="0" dirty="0" smtClean="0">
                <a:solidFill>
                  <a:schemeClr val="tx1"/>
                </a:solidFill>
                <a:latin typeface="+mn-lt"/>
                <a:ea typeface="+mn-ea"/>
                <a:cs typeface="+mn-cs"/>
              </a:rPr>
              <a:t>The goal of the attacker is to obtain information that is being transmitted.</a:t>
            </a:r>
          </a:p>
          <a:p>
            <a:r>
              <a:rPr lang="en-US" sz="1200" kern="1200" baseline="0" dirty="0" smtClean="0">
                <a:solidFill>
                  <a:schemeClr val="tx1"/>
                </a:solidFill>
                <a:latin typeface="+mn-lt"/>
                <a:ea typeface="+mn-ea"/>
                <a:cs typeface="+mn-cs"/>
              </a:rPr>
              <a:t>Two types of passive attacks are release of message contents and traffic analysis.</a:t>
            </a:r>
          </a:p>
          <a:p>
            <a:r>
              <a:rPr lang="en-US" sz="1200" kern="1200" baseline="0" dirty="0" smtClean="0">
                <a:solidFill>
                  <a:schemeClr val="tx1"/>
                </a:solidFill>
                <a:latin typeface="+mn-lt"/>
                <a:ea typeface="+mn-ea"/>
                <a:cs typeface="+mn-cs"/>
              </a:rPr>
              <a:t>The concept of </a:t>
            </a:r>
            <a:r>
              <a:rPr lang="en-US" sz="1200" b="1" kern="1200" baseline="0" dirty="0" smtClean="0">
                <a:solidFill>
                  <a:schemeClr val="tx1"/>
                </a:solidFill>
                <a:latin typeface="+mn-lt"/>
                <a:ea typeface="+mn-ea"/>
                <a:cs typeface="+mn-cs"/>
              </a:rPr>
              <a:t>release of message contents , is easily understood. A telephone</a:t>
            </a:r>
          </a:p>
          <a:p>
            <a:r>
              <a:rPr lang="en-US" sz="1200" kern="1200" baseline="0" dirty="0" smtClean="0">
                <a:solidFill>
                  <a:schemeClr val="tx1"/>
                </a:solidFill>
                <a:latin typeface="+mn-lt"/>
                <a:ea typeface="+mn-ea"/>
                <a:cs typeface="+mn-cs"/>
              </a:rPr>
              <a:t>conversation, an electronic mail message, and a transferred file may contain sensitive</a:t>
            </a:r>
          </a:p>
          <a:p>
            <a:r>
              <a:rPr lang="en-US" sz="1200" kern="1200" baseline="0" dirty="0" smtClean="0">
                <a:solidFill>
                  <a:schemeClr val="tx1"/>
                </a:solidFill>
                <a:latin typeface="+mn-lt"/>
                <a:ea typeface="+mn-ea"/>
                <a:cs typeface="+mn-cs"/>
              </a:rPr>
              <a:t>or confidential information. We would like to prevent an opponent from learning the</a:t>
            </a:r>
          </a:p>
          <a:p>
            <a:r>
              <a:rPr lang="en-US" sz="1200" kern="1200" baseline="0" dirty="0" smtClean="0">
                <a:solidFill>
                  <a:schemeClr val="tx1"/>
                </a:solidFill>
                <a:latin typeface="+mn-lt"/>
                <a:ea typeface="+mn-ea"/>
                <a:cs typeface="+mn-cs"/>
              </a:rPr>
              <a:t>contents of these transmissions.</a:t>
            </a:r>
          </a:p>
          <a:p>
            <a:r>
              <a:rPr lang="en-US" sz="1200" b="1" kern="1200" baseline="0" dirty="0" smtClean="0">
                <a:solidFill>
                  <a:schemeClr val="tx1"/>
                </a:solidFill>
                <a:latin typeface="+mn-lt"/>
                <a:ea typeface="+mn-ea"/>
                <a:cs typeface="+mn-cs"/>
              </a:rPr>
              <a:t>Traffic analysis is a more subtle form of passive attack. Suppose that we had a</a:t>
            </a:r>
          </a:p>
          <a:p>
            <a:r>
              <a:rPr lang="en-US" sz="1200" kern="1200" baseline="0" dirty="0" smtClean="0">
                <a:solidFill>
                  <a:schemeClr val="tx1"/>
                </a:solidFill>
                <a:latin typeface="+mn-lt"/>
                <a:ea typeface="+mn-ea"/>
                <a:cs typeface="+mn-cs"/>
              </a:rPr>
              <a:t>way of masking the contents of messages or other information traffic so that opponents,</a:t>
            </a:r>
          </a:p>
          <a:p>
            <a:r>
              <a:rPr lang="en-US" sz="1200" kern="1200" baseline="0" dirty="0" smtClean="0">
                <a:solidFill>
                  <a:schemeClr val="tx1"/>
                </a:solidFill>
                <a:latin typeface="+mn-lt"/>
                <a:ea typeface="+mn-ea"/>
                <a:cs typeface="+mn-cs"/>
              </a:rPr>
              <a:t>even if they captured the message, could not extract the information from</a:t>
            </a:r>
          </a:p>
          <a:p>
            <a:r>
              <a:rPr lang="en-US" sz="1200" kern="1200" baseline="0" dirty="0" smtClean="0">
                <a:solidFill>
                  <a:schemeClr val="tx1"/>
                </a:solidFill>
                <a:latin typeface="+mn-lt"/>
                <a:ea typeface="+mn-ea"/>
                <a:cs typeface="+mn-cs"/>
              </a:rPr>
              <a:t>the message. The common technique for masking contents is encryption. If we had</a:t>
            </a:r>
          </a:p>
          <a:p>
            <a:r>
              <a:rPr lang="en-US" sz="1200" kern="1200" baseline="0" dirty="0" smtClean="0">
                <a:solidFill>
                  <a:schemeClr val="tx1"/>
                </a:solidFill>
                <a:latin typeface="+mn-lt"/>
                <a:ea typeface="+mn-ea"/>
                <a:cs typeface="+mn-cs"/>
              </a:rPr>
              <a:t>encryption protection in place, an opponent might still be able to observe the pattern</a:t>
            </a:r>
          </a:p>
          <a:p>
            <a:r>
              <a:rPr lang="en-US" sz="1200" kern="1200" baseline="0" dirty="0" smtClean="0">
                <a:solidFill>
                  <a:schemeClr val="tx1"/>
                </a:solidFill>
                <a:latin typeface="+mn-lt"/>
                <a:ea typeface="+mn-ea"/>
                <a:cs typeface="+mn-cs"/>
              </a:rPr>
              <a:t>of these messages. The opponent could determine the location and identity of</a:t>
            </a:r>
          </a:p>
          <a:p>
            <a:r>
              <a:rPr lang="en-US" sz="1200" kern="1200" baseline="0" dirty="0" smtClean="0">
                <a:solidFill>
                  <a:schemeClr val="tx1"/>
                </a:solidFill>
                <a:latin typeface="+mn-lt"/>
                <a:ea typeface="+mn-ea"/>
                <a:cs typeface="+mn-cs"/>
              </a:rPr>
              <a:t>communicating hosts and could observe the frequency and length of messages being</a:t>
            </a:r>
          </a:p>
          <a:p>
            <a:r>
              <a:rPr lang="en-US" sz="1200" kern="1200" baseline="0" dirty="0" smtClean="0">
                <a:solidFill>
                  <a:schemeClr val="tx1"/>
                </a:solidFill>
                <a:latin typeface="+mn-lt"/>
                <a:ea typeface="+mn-ea"/>
                <a:cs typeface="+mn-cs"/>
              </a:rPr>
              <a:t>exchanged. This information might be useful in guessing the nature of the communication</a:t>
            </a:r>
          </a:p>
          <a:p>
            <a:r>
              <a:rPr lang="en-US" sz="1200" kern="1200" baseline="0" dirty="0" smtClean="0">
                <a:solidFill>
                  <a:schemeClr val="tx1"/>
                </a:solidFill>
                <a:latin typeface="+mn-lt"/>
                <a:ea typeface="+mn-ea"/>
                <a:cs typeface="+mn-cs"/>
              </a:rPr>
              <a:t>that was taking place.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Passive attacks are very difficult to detect because they do not involve any</a:t>
            </a:r>
          </a:p>
          <a:p>
            <a:r>
              <a:rPr lang="en-US" sz="1200" kern="1200" baseline="0" dirty="0" smtClean="0">
                <a:solidFill>
                  <a:schemeClr val="tx1"/>
                </a:solidFill>
                <a:latin typeface="+mn-lt"/>
                <a:ea typeface="+mn-ea"/>
                <a:cs typeface="+mn-cs"/>
              </a:rPr>
              <a:t>alteration of the data. Typically, the message traffic is sent and received in an apparently</a:t>
            </a:r>
          </a:p>
          <a:p>
            <a:r>
              <a:rPr lang="en-US" sz="1200" kern="1200" baseline="0" dirty="0" smtClean="0">
                <a:solidFill>
                  <a:schemeClr val="tx1"/>
                </a:solidFill>
                <a:latin typeface="+mn-lt"/>
                <a:ea typeface="+mn-ea"/>
                <a:cs typeface="+mn-cs"/>
              </a:rPr>
              <a:t>normal fashion, and neither the sender nor the receiver is aware that a third</a:t>
            </a:r>
          </a:p>
          <a:p>
            <a:r>
              <a:rPr lang="en-US" sz="1200" kern="1200" baseline="0" dirty="0" smtClean="0">
                <a:solidFill>
                  <a:schemeClr val="tx1"/>
                </a:solidFill>
                <a:latin typeface="+mn-lt"/>
                <a:ea typeface="+mn-ea"/>
                <a:cs typeface="+mn-cs"/>
              </a:rPr>
              <a:t>party has read the messages or observed the traffic pattern. However, it is feasible</a:t>
            </a:r>
          </a:p>
          <a:p>
            <a:r>
              <a:rPr lang="en-US" sz="1200" kern="1200" baseline="0" dirty="0" smtClean="0">
                <a:solidFill>
                  <a:schemeClr val="tx1"/>
                </a:solidFill>
                <a:latin typeface="+mn-lt"/>
                <a:ea typeface="+mn-ea"/>
                <a:cs typeface="+mn-cs"/>
              </a:rPr>
              <a:t>to prevent the success of these attacks, usually by means of encryption. Thus, the</a:t>
            </a:r>
          </a:p>
          <a:p>
            <a:r>
              <a:rPr lang="en-US" sz="1200" kern="1200" baseline="0" dirty="0" smtClean="0">
                <a:solidFill>
                  <a:schemeClr val="tx1"/>
                </a:solidFill>
                <a:latin typeface="+mn-lt"/>
                <a:ea typeface="+mn-ea"/>
                <a:cs typeface="+mn-cs"/>
              </a:rPr>
              <a:t>emphasis in dealing with passive attacks is on prevention rather than detection.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a:p>
        </p:txBody>
      </p:sp>
    </p:spTree>
    <p:extLst>
      <p:ext uri="{BB962C8B-B14F-4D97-AF65-F5344CB8AC3E}">
        <p14:creationId xmlns:p14="http://schemas.microsoft.com/office/powerpoint/2010/main" val="2523980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1" kern="1200" baseline="0" dirty="0" smtClean="0">
                <a:solidFill>
                  <a:schemeClr val="tx1"/>
                </a:solidFill>
                <a:latin typeface="+mn-lt"/>
                <a:ea typeface="+mn-ea"/>
                <a:cs typeface="+mn-cs"/>
              </a:rPr>
              <a:t>Active attacks involve some modification of the data stream or the creation</a:t>
            </a:r>
          </a:p>
          <a:p>
            <a:r>
              <a:rPr lang="en-US" sz="1200" kern="1200" baseline="0" dirty="0" smtClean="0">
                <a:solidFill>
                  <a:schemeClr val="tx1"/>
                </a:solidFill>
                <a:latin typeface="+mn-lt"/>
                <a:ea typeface="+mn-ea"/>
                <a:cs typeface="+mn-cs"/>
              </a:rPr>
              <a:t>of a false stream and can be subdivided into four categories: replay, masquerade,</a:t>
            </a:r>
          </a:p>
          <a:p>
            <a:r>
              <a:rPr lang="en-US" sz="1200" kern="1200" baseline="0" dirty="0" smtClean="0">
                <a:solidFill>
                  <a:schemeClr val="tx1"/>
                </a:solidFill>
                <a:latin typeface="+mn-lt"/>
                <a:ea typeface="+mn-ea"/>
                <a:cs typeface="+mn-cs"/>
              </a:rPr>
              <a:t>modification of messages, and denial of service.</a:t>
            </a:r>
          </a:p>
          <a:p>
            <a:r>
              <a:rPr lang="en-US" sz="1200" b="1" kern="1200" baseline="0" dirty="0" smtClean="0">
                <a:solidFill>
                  <a:schemeClr val="tx1"/>
                </a:solidFill>
                <a:latin typeface="+mn-lt"/>
                <a:ea typeface="+mn-ea"/>
                <a:cs typeface="+mn-cs"/>
              </a:rPr>
              <a:t>Replay involves the passive capture of a data unit and its subsequent retransmission</a:t>
            </a:r>
          </a:p>
          <a:p>
            <a:r>
              <a:rPr lang="en-US" sz="1200" kern="1200" baseline="0" dirty="0" smtClean="0">
                <a:solidFill>
                  <a:schemeClr val="tx1"/>
                </a:solidFill>
                <a:latin typeface="+mn-lt"/>
                <a:ea typeface="+mn-ea"/>
                <a:cs typeface="+mn-cs"/>
              </a:rPr>
              <a:t>to produce an unauthorized effect.</a:t>
            </a:r>
          </a:p>
          <a:p>
            <a:r>
              <a:rPr lang="en-US" sz="1200" kern="1200" baseline="0" dirty="0" smtClean="0">
                <a:solidFill>
                  <a:schemeClr val="tx1"/>
                </a:solidFill>
                <a:latin typeface="+mn-lt"/>
                <a:ea typeface="+mn-ea"/>
                <a:cs typeface="+mn-cs"/>
              </a:rPr>
              <a:t>A </a:t>
            </a:r>
            <a:r>
              <a:rPr lang="en-US" sz="1200" b="1" kern="1200" baseline="0" dirty="0" smtClean="0">
                <a:solidFill>
                  <a:schemeClr val="tx1"/>
                </a:solidFill>
                <a:latin typeface="+mn-lt"/>
                <a:ea typeface="+mn-ea"/>
                <a:cs typeface="+mn-cs"/>
              </a:rPr>
              <a:t>masquerade takes place when one entity pretends to be a different entity. A</a:t>
            </a:r>
          </a:p>
          <a:p>
            <a:r>
              <a:rPr lang="en-US" sz="1200" kern="1200" baseline="0" dirty="0" smtClean="0">
                <a:solidFill>
                  <a:schemeClr val="tx1"/>
                </a:solidFill>
                <a:latin typeface="+mn-lt"/>
                <a:ea typeface="+mn-ea"/>
                <a:cs typeface="+mn-cs"/>
              </a:rPr>
              <a:t>masquerade attack usually includes one of the other forms of active attack. For example,</a:t>
            </a:r>
          </a:p>
          <a:p>
            <a:r>
              <a:rPr lang="en-US" sz="1200" kern="1200" baseline="0" dirty="0" smtClean="0">
                <a:solidFill>
                  <a:schemeClr val="tx1"/>
                </a:solidFill>
                <a:latin typeface="+mn-lt"/>
                <a:ea typeface="+mn-ea"/>
                <a:cs typeface="+mn-cs"/>
              </a:rPr>
              <a:t>authentication sequences can be captured and replayed after a valid authentication</a:t>
            </a:r>
          </a:p>
          <a:p>
            <a:r>
              <a:rPr lang="en-US" sz="1200" kern="1200" baseline="0" dirty="0" smtClean="0">
                <a:solidFill>
                  <a:schemeClr val="tx1"/>
                </a:solidFill>
                <a:latin typeface="+mn-lt"/>
                <a:ea typeface="+mn-ea"/>
                <a:cs typeface="+mn-cs"/>
              </a:rPr>
              <a:t>sequence has taken place, thus enabling an authorized entity with few privileges</a:t>
            </a:r>
          </a:p>
          <a:p>
            <a:r>
              <a:rPr lang="en-US" sz="1200" kern="1200" baseline="0" dirty="0" smtClean="0">
                <a:solidFill>
                  <a:schemeClr val="tx1"/>
                </a:solidFill>
                <a:latin typeface="+mn-lt"/>
                <a:ea typeface="+mn-ea"/>
                <a:cs typeface="+mn-cs"/>
              </a:rPr>
              <a:t>to obtain extra privileges by impersonating an entity that has those privileges.</a:t>
            </a:r>
          </a:p>
          <a:p>
            <a:r>
              <a:rPr lang="en-US" sz="1200" b="1" kern="1200" baseline="0" dirty="0" smtClean="0">
                <a:solidFill>
                  <a:schemeClr val="tx1"/>
                </a:solidFill>
                <a:latin typeface="+mn-lt"/>
                <a:ea typeface="+mn-ea"/>
                <a:cs typeface="+mn-cs"/>
              </a:rPr>
              <a:t>Modification of messages simply means that some portion of a legitimate</a:t>
            </a:r>
          </a:p>
          <a:p>
            <a:r>
              <a:rPr lang="en-US" sz="1200" kern="1200" baseline="0" dirty="0" smtClean="0">
                <a:solidFill>
                  <a:schemeClr val="tx1"/>
                </a:solidFill>
                <a:latin typeface="+mn-lt"/>
                <a:ea typeface="+mn-ea"/>
                <a:cs typeface="+mn-cs"/>
              </a:rPr>
              <a:t>message is altered, or that messages are delayed or reordered, to produce an</a:t>
            </a:r>
          </a:p>
          <a:p>
            <a:r>
              <a:rPr lang="en-US" sz="1200" kern="1200" baseline="0" dirty="0" smtClean="0">
                <a:solidFill>
                  <a:schemeClr val="tx1"/>
                </a:solidFill>
                <a:latin typeface="+mn-lt"/>
                <a:ea typeface="+mn-ea"/>
                <a:cs typeface="+mn-cs"/>
              </a:rPr>
              <a:t>unauthorized effect. For example, a message stating, “Allow John Smith to read confidential</a:t>
            </a:r>
          </a:p>
          <a:p>
            <a:r>
              <a:rPr lang="en-US" sz="1200" kern="1200" baseline="0" dirty="0" smtClean="0">
                <a:solidFill>
                  <a:schemeClr val="tx1"/>
                </a:solidFill>
                <a:latin typeface="+mn-lt"/>
                <a:ea typeface="+mn-ea"/>
                <a:cs typeface="+mn-cs"/>
              </a:rPr>
              <a:t>file accounts ” is modified to say, “Allow Fred Brown to read confidential</a:t>
            </a:r>
          </a:p>
          <a:p>
            <a:r>
              <a:rPr lang="en-US" sz="1200" kern="1200" baseline="0" dirty="0" smtClean="0">
                <a:solidFill>
                  <a:schemeClr val="tx1"/>
                </a:solidFill>
                <a:latin typeface="+mn-lt"/>
                <a:ea typeface="+mn-ea"/>
                <a:cs typeface="+mn-cs"/>
              </a:rPr>
              <a:t>file accounts .”</a:t>
            </a:r>
          </a:p>
          <a:p>
            <a:r>
              <a:rPr lang="en-US" sz="120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denial of service prevents or inhibits the normal use or management of</a:t>
            </a:r>
          </a:p>
          <a:p>
            <a:r>
              <a:rPr lang="en-US" sz="1200" kern="1200" baseline="0" dirty="0" smtClean="0">
                <a:solidFill>
                  <a:schemeClr val="tx1"/>
                </a:solidFill>
                <a:latin typeface="+mn-lt"/>
                <a:ea typeface="+mn-ea"/>
                <a:cs typeface="+mn-cs"/>
              </a:rPr>
              <a:t>communications facilities. This attack may have a specific target; for example, an</a:t>
            </a:r>
          </a:p>
          <a:p>
            <a:r>
              <a:rPr lang="en-US" sz="1200" kern="1200" baseline="0" dirty="0" smtClean="0">
                <a:solidFill>
                  <a:schemeClr val="tx1"/>
                </a:solidFill>
                <a:latin typeface="+mn-lt"/>
                <a:ea typeface="+mn-ea"/>
                <a:cs typeface="+mn-cs"/>
              </a:rPr>
              <a:t>entity may suppress all messages directed to a particular destination (e.g., the security</a:t>
            </a:r>
          </a:p>
          <a:p>
            <a:r>
              <a:rPr lang="en-US" sz="1200" kern="1200" baseline="0" dirty="0" smtClean="0">
                <a:solidFill>
                  <a:schemeClr val="tx1"/>
                </a:solidFill>
                <a:latin typeface="+mn-lt"/>
                <a:ea typeface="+mn-ea"/>
                <a:cs typeface="+mn-cs"/>
              </a:rPr>
              <a:t>audit service). Another form of service denial is the disruption of an entire network,</a:t>
            </a:r>
          </a:p>
          <a:p>
            <a:r>
              <a:rPr lang="en-US" sz="1200" kern="1200" baseline="0" dirty="0" smtClean="0">
                <a:solidFill>
                  <a:schemeClr val="tx1"/>
                </a:solidFill>
                <a:latin typeface="+mn-lt"/>
                <a:ea typeface="+mn-ea"/>
                <a:cs typeface="+mn-cs"/>
              </a:rPr>
              <a:t>either by disabling the network or by overloading it with messages so as to degrade</a:t>
            </a:r>
          </a:p>
          <a:p>
            <a:r>
              <a:rPr lang="en-US" sz="1200" kern="1200" baseline="0" dirty="0" smtClean="0">
                <a:solidFill>
                  <a:schemeClr val="tx1"/>
                </a:solidFill>
                <a:latin typeface="+mn-lt"/>
                <a:ea typeface="+mn-ea"/>
                <a:cs typeface="+mn-cs"/>
              </a:rPr>
              <a:t>performance.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Active attacks present the opposite characteristics of passive attacks. Whereas</a:t>
            </a:r>
          </a:p>
          <a:p>
            <a:r>
              <a:rPr lang="en-US" sz="1200" kern="1200" baseline="0" dirty="0" smtClean="0">
                <a:solidFill>
                  <a:schemeClr val="tx1"/>
                </a:solidFill>
                <a:latin typeface="+mn-lt"/>
                <a:ea typeface="+mn-ea"/>
                <a:cs typeface="+mn-cs"/>
              </a:rPr>
              <a:t>passive attacks are difficult to detect, measures are available to prevent their success.</a:t>
            </a:r>
          </a:p>
          <a:p>
            <a:r>
              <a:rPr lang="en-US" sz="1200" kern="1200" baseline="0" dirty="0" smtClean="0">
                <a:solidFill>
                  <a:schemeClr val="tx1"/>
                </a:solidFill>
                <a:latin typeface="+mn-lt"/>
                <a:ea typeface="+mn-ea"/>
                <a:cs typeface="+mn-cs"/>
              </a:rPr>
              <a:t>On the other hand, it is quite difficult to prevent active attacks absolutely,</a:t>
            </a:r>
          </a:p>
          <a:p>
            <a:r>
              <a:rPr lang="en-US" sz="1200" kern="1200" baseline="0" dirty="0" smtClean="0">
                <a:solidFill>
                  <a:schemeClr val="tx1"/>
                </a:solidFill>
                <a:latin typeface="+mn-lt"/>
                <a:ea typeface="+mn-ea"/>
                <a:cs typeface="+mn-cs"/>
              </a:rPr>
              <a:t>because to do so would require physical protection of all communications facilities</a:t>
            </a:r>
          </a:p>
          <a:p>
            <a:r>
              <a:rPr lang="en-US" sz="1200" kern="1200" baseline="0" dirty="0" smtClean="0">
                <a:solidFill>
                  <a:schemeClr val="tx1"/>
                </a:solidFill>
                <a:latin typeface="+mn-lt"/>
                <a:ea typeface="+mn-ea"/>
                <a:cs typeface="+mn-cs"/>
              </a:rPr>
              <a:t>and paths at all times. Instead, the goal is to detect them and to recover from any</a:t>
            </a:r>
          </a:p>
          <a:p>
            <a:r>
              <a:rPr lang="en-US" sz="1200" kern="1200" baseline="0" dirty="0" smtClean="0">
                <a:solidFill>
                  <a:schemeClr val="tx1"/>
                </a:solidFill>
                <a:latin typeface="+mn-lt"/>
                <a:ea typeface="+mn-ea"/>
                <a:cs typeface="+mn-cs"/>
              </a:rPr>
              <a:t>disruption or delays caused by them. Because the detection has a deterrent effect, it</a:t>
            </a:r>
          </a:p>
          <a:p>
            <a:r>
              <a:rPr lang="en-US" sz="1200" kern="1200" baseline="0" dirty="0" smtClean="0">
                <a:solidFill>
                  <a:schemeClr val="tx1"/>
                </a:solidFill>
                <a:latin typeface="+mn-lt"/>
                <a:ea typeface="+mn-ea"/>
                <a:cs typeface="+mn-cs"/>
              </a:rPr>
              <a:t>may also contribute to prevention.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a:p>
        </p:txBody>
      </p:sp>
    </p:spTree>
    <p:extLst>
      <p:ext uri="{BB962C8B-B14F-4D97-AF65-F5344CB8AC3E}">
        <p14:creationId xmlns:p14="http://schemas.microsoft.com/office/powerpoint/2010/main" val="453977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widely used password security technique is</a:t>
            </a:r>
          </a:p>
          <a:p>
            <a:r>
              <a:rPr lang="en-US" sz="1200" kern="1200" baseline="0" dirty="0" smtClean="0">
                <a:solidFill>
                  <a:schemeClr val="tx1"/>
                </a:solidFill>
                <a:latin typeface="+mn-lt"/>
                <a:ea typeface="+mn-ea"/>
                <a:cs typeface="+mn-cs"/>
              </a:rPr>
              <a:t>the use of hashed passwords and a salt value. This scheme is found on virtually all</a:t>
            </a:r>
          </a:p>
          <a:p>
            <a:r>
              <a:rPr lang="en-US" sz="1200" kern="1200" baseline="0" dirty="0" smtClean="0">
                <a:solidFill>
                  <a:schemeClr val="tx1"/>
                </a:solidFill>
                <a:latin typeface="+mn-lt"/>
                <a:ea typeface="+mn-ea"/>
                <a:cs typeface="+mn-cs"/>
              </a:rPr>
              <a:t>UNIX variants as well as on a number of other operating systems. The following</a:t>
            </a:r>
          </a:p>
          <a:p>
            <a:r>
              <a:rPr lang="en-US" sz="1200" kern="1200" baseline="0" dirty="0" smtClean="0">
                <a:solidFill>
                  <a:schemeClr val="tx1"/>
                </a:solidFill>
                <a:latin typeface="+mn-lt"/>
                <a:ea typeface="+mn-ea"/>
                <a:cs typeface="+mn-cs"/>
              </a:rPr>
              <a:t>procedure is employed ( Figure 15.1a ). To load a new password into the system,</a:t>
            </a:r>
          </a:p>
          <a:p>
            <a:r>
              <a:rPr lang="en-US" sz="1200" kern="1200" baseline="0" dirty="0" smtClean="0">
                <a:solidFill>
                  <a:schemeClr val="tx1"/>
                </a:solidFill>
                <a:latin typeface="+mn-lt"/>
                <a:ea typeface="+mn-ea"/>
                <a:cs typeface="+mn-cs"/>
              </a:rPr>
              <a:t>the user selects or is assigned a password. This password is combined with a fixed length</a:t>
            </a:r>
          </a:p>
          <a:p>
            <a:r>
              <a:rPr lang="en-US" sz="1200" b="1" kern="1200" baseline="0" dirty="0" smtClean="0">
                <a:solidFill>
                  <a:schemeClr val="tx1"/>
                </a:solidFill>
                <a:latin typeface="+mn-lt"/>
                <a:ea typeface="+mn-ea"/>
                <a:cs typeface="+mn-cs"/>
              </a:rPr>
              <a:t>salt value [MORR79]. In older implementations, this value is related to the</a:t>
            </a:r>
          </a:p>
          <a:p>
            <a:r>
              <a:rPr lang="en-US" sz="1200" kern="1200" baseline="0" dirty="0" smtClean="0">
                <a:solidFill>
                  <a:schemeClr val="tx1"/>
                </a:solidFill>
                <a:latin typeface="+mn-lt"/>
                <a:ea typeface="+mn-ea"/>
                <a:cs typeface="+mn-cs"/>
              </a:rPr>
              <a:t>time at which the password is assigned to the user. Newer implementations use a</a:t>
            </a:r>
          </a:p>
          <a:p>
            <a:r>
              <a:rPr lang="en-US" sz="1200" kern="1200" baseline="0" dirty="0" smtClean="0">
                <a:solidFill>
                  <a:schemeClr val="tx1"/>
                </a:solidFill>
                <a:latin typeface="+mn-lt"/>
                <a:ea typeface="+mn-ea"/>
                <a:cs typeface="+mn-cs"/>
              </a:rPr>
              <a:t>pseudorandom or random number. The password and salt serve as inputs to a hashing</a:t>
            </a:r>
          </a:p>
          <a:p>
            <a:r>
              <a:rPr lang="en-US" sz="1200" kern="1200" baseline="0" dirty="0" smtClean="0">
                <a:solidFill>
                  <a:schemeClr val="tx1"/>
                </a:solidFill>
                <a:latin typeface="+mn-lt"/>
                <a:ea typeface="+mn-ea"/>
                <a:cs typeface="+mn-cs"/>
              </a:rPr>
              <a:t>algorithm to produce a fixed-length hash code. The hash algorithm is designed to</a:t>
            </a:r>
          </a:p>
          <a:p>
            <a:r>
              <a:rPr lang="en-US" sz="1200" kern="1200" baseline="0" dirty="0" smtClean="0">
                <a:solidFill>
                  <a:schemeClr val="tx1"/>
                </a:solidFill>
                <a:latin typeface="+mn-lt"/>
                <a:ea typeface="+mn-ea"/>
                <a:cs typeface="+mn-cs"/>
              </a:rPr>
              <a:t>be slow to execute to thwart attacks. The hashed password is then stored, together</a:t>
            </a:r>
          </a:p>
          <a:p>
            <a:r>
              <a:rPr lang="en-US" sz="1200" kern="1200" baseline="0" dirty="0" smtClean="0">
                <a:solidFill>
                  <a:schemeClr val="tx1"/>
                </a:solidFill>
                <a:latin typeface="+mn-lt"/>
                <a:ea typeface="+mn-ea"/>
                <a:cs typeface="+mn-cs"/>
              </a:rPr>
              <a:t>with a plaintext copy of the salt, in the password file for the corresponding user</a:t>
            </a:r>
          </a:p>
          <a:p>
            <a:r>
              <a:rPr lang="en-US" sz="1200" kern="1200" baseline="0" dirty="0" smtClean="0">
                <a:solidFill>
                  <a:schemeClr val="tx1"/>
                </a:solidFill>
                <a:latin typeface="+mn-lt"/>
                <a:ea typeface="+mn-ea"/>
                <a:cs typeface="+mn-cs"/>
              </a:rPr>
              <a:t>ID. The hashed-password method has been shown to be secure against a variety of</a:t>
            </a:r>
          </a:p>
          <a:p>
            <a:r>
              <a:rPr lang="en-US" sz="1200" kern="1200" baseline="0" dirty="0" smtClean="0">
                <a:solidFill>
                  <a:schemeClr val="tx1"/>
                </a:solidFill>
                <a:latin typeface="+mn-lt"/>
                <a:ea typeface="+mn-ea"/>
                <a:cs typeface="+mn-cs"/>
              </a:rPr>
              <a:t>cryptanalytic attacks [WAGN00].</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extLst>
      <p:ext uri="{BB962C8B-B14F-4D97-AF65-F5344CB8AC3E}">
        <p14:creationId xmlns:p14="http://schemas.microsoft.com/office/powerpoint/2010/main" val="2814724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When a user attempts to log on to a UNIX system, the user provides an ID</a:t>
            </a:r>
          </a:p>
          <a:p>
            <a:r>
              <a:rPr lang="en-US" sz="1200" kern="1200" baseline="0" dirty="0" smtClean="0">
                <a:solidFill>
                  <a:schemeClr val="tx1"/>
                </a:solidFill>
                <a:latin typeface="+mn-lt"/>
                <a:ea typeface="+mn-ea"/>
                <a:cs typeface="+mn-cs"/>
              </a:rPr>
              <a:t>and a password ( Figure 15.1b ). The operating system uses the ID to index into the</a:t>
            </a:r>
          </a:p>
          <a:p>
            <a:r>
              <a:rPr lang="en-US" sz="1200" kern="1200" baseline="0" dirty="0" smtClean="0">
                <a:solidFill>
                  <a:schemeClr val="tx1"/>
                </a:solidFill>
                <a:latin typeface="+mn-lt"/>
                <a:ea typeface="+mn-ea"/>
                <a:cs typeface="+mn-cs"/>
              </a:rPr>
              <a:t>password file and retrieve the plaintext salt and the encrypted password. The salt</a:t>
            </a:r>
          </a:p>
          <a:p>
            <a:r>
              <a:rPr lang="en-US" sz="1200" kern="1200" baseline="0" dirty="0" smtClean="0">
                <a:solidFill>
                  <a:schemeClr val="tx1"/>
                </a:solidFill>
                <a:latin typeface="+mn-lt"/>
                <a:ea typeface="+mn-ea"/>
                <a:cs typeface="+mn-cs"/>
              </a:rPr>
              <a:t>and user-supplied password are used as input to the encryption routine. If the result</a:t>
            </a:r>
          </a:p>
          <a:p>
            <a:r>
              <a:rPr lang="en-US" sz="1200" kern="1200" baseline="0" dirty="0" smtClean="0">
                <a:solidFill>
                  <a:schemeClr val="tx1"/>
                </a:solidFill>
                <a:latin typeface="+mn-lt"/>
                <a:ea typeface="+mn-ea"/>
                <a:cs typeface="+mn-cs"/>
              </a:rPr>
              <a:t>matches the stored value, the password is accepted.</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extLst>
      <p:ext uri="{BB962C8B-B14F-4D97-AF65-F5344CB8AC3E}">
        <p14:creationId xmlns:p14="http://schemas.microsoft.com/office/powerpoint/2010/main" val="3063647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mn-ea"/>
                <a:cs typeface="+mn-cs"/>
              </a:rPr>
              <a:t>The salt serves three purposes: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It prevents duplicate passwords from being visible in the password file. Even</a:t>
            </a:r>
          </a:p>
          <a:p>
            <a:r>
              <a:rPr lang="en-US" sz="1200" kern="1200" baseline="0" dirty="0" smtClean="0">
                <a:solidFill>
                  <a:schemeClr val="tx1"/>
                </a:solidFill>
                <a:latin typeface="+mn-lt"/>
                <a:ea typeface="+mn-ea"/>
                <a:cs typeface="+mn-cs"/>
              </a:rPr>
              <a:t>if two users choose the same password, those passwords will be assigned</a:t>
            </a:r>
          </a:p>
          <a:p>
            <a:r>
              <a:rPr lang="en-US" sz="1200" kern="1200" baseline="0" dirty="0" smtClean="0">
                <a:solidFill>
                  <a:schemeClr val="tx1"/>
                </a:solidFill>
                <a:latin typeface="+mn-lt"/>
                <a:ea typeface="+mn-ea"/>
                <a:cs typeface="+mn-cs"/>
              </a:rPr>
              <a:t>different salt values. Hence, the hashed passwords of the two users will</a:t>
            </a:r>
          </a:p>
          <a:p>
            <a:r>
              <a:rPr lang="en-US" sz="1200" kern="1200" baseline="0" dirty="0" smtClean="0">
                <a:solidFill>
                  <a:schemeClr val="tx1"/>
                </a:solidFill>
                <a:latin typeface="+mn-lt"/>
                <a:ea typeface="+mn-ea"/>
                <a:cs typeface="+mn-cs"/>
              </a:rPr>
              <a:t>differ.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It greatly increases the difficulty of offline dictionary attacks. For a salt of</a:t>
            </a:r>
          </a:p>
          <a:p>
            <a:r>
              <a:rPr lang="en-US" sz="1200" kern="1200" baseline="0" dirty="0" smtClean="0">
                <a:solidFill>
                  <a:schemeClr val="tx1"/>
                </a:solidFill>
                <a:latin typeface="+mn-lt"/>
                <a:ea typeface="+mn-ea"/>
                <a:cs typeface="+mn-cs"/>
              </a:rPr>
              <a:t>length </a:t>
            </a:r>
            <a:r>
              <a:rPr lang="en-US" sz="1200" i="1" kern="1200" baseline="0" dirty="0" err="1" smtClean="0">
                <a:solidFill>
                  <a:schemeClr val="tx1"/>
                </a:solidFill>
                <a:latin typeface="+mn-lt"/>
                <a:ea typeface="+mn-ea"/>
                <a:cs typeface="+mn-cs"/>
              </a:rPr>
              <a:t>b</a:t>
            </a:r>
            <a:r>
              <a:rPr lang="en-US" sz="1200" i="1" kern="1200" baseline="0" dirty="0" smtClean="0">
                <a:solidFill>
                  <a:schemeClr val="tx1"/>
                </a:solidFill>
                <a:latin typeface="+mn-lt"/>
                <a:ea typeface="+mn-ea"/>
                <a:cs typeface="+mn-cs"/>
              </a:rPr>
              <a:t> bits, the number of possible passwords is increased by a factor of 2 </a:t>
            </a:r>
            <a:r>
              <a:rPr lang="en-US" sz="1200" i="1" kern="1200" baseline="0" dirty="0" err="1" smtClean="0">
                <a:solidFill>
                  <a:schemeClr val="tx1"/>
                </a:solidFill>
                <a:latin typeface="+mn-lt"/>
                <a:ea typeface="+mn-ea"/>
                <a:cs typeface="+mn-cs"/>
              </a:rPr>
              <a:t>b</a:t>
            </a:r>
            <a:r>
              <a:rPr lang="en-US" sz="1200" i="1" kern="1200" baseline="0" dirty="0" smtClean="0">
                <a:solidFill>
                  <a:schemeClr val="tx1"/>
                </a:solidFill>
                <a:latin typeface="+mn-lt"/>
                <a:ea typeface="+mn-ea"/>
                <a:cs typeface="+mn-cs"/>
              </a:rPr>
              <a:t> ,</a:t>
            </a:r>
          </a:p>
          <a:p>
            <a:r>
              <a:rPr lang="en-US" sz="1200" kern="1200" baseline="0" dirty="0" smtClean="0">
                <a:solidFill>
                  <a:schemeClr val="tx1"/>
                </a:solidFill>
                <a:latin typeface="+mn-lt"/>
                <a:ea typeface="+mn-ea"/>
                <a:cs typeface="+mn-cs"/>
              </a:rPr>
              <a:t>increasing the difficulty of guessing a password in a dictionary attack.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It becomes nearly impossible to find out whether a person with passwords on</a:t>
            </a:r>
          </a:p>
          <a:p>
            <a:r>
              <a:rPr lang="en-US" sz="1200" kern="1200" baseline="0" dirty="0" smtClean="0">
                <a:solidFill>
                  <a:schemeClr val="tx1"/>
                </a:solidFill>
                <a:latin typeface="+mn-lt"/>
                <a:ea typeface="+mn-ea"/>
                <a:cs typeface="+mn-cs"/>
              </a:rPr>
              <a:t>two or more systems has used the same password on all of them.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To see the second point, consider the way that an offline dictionary attack</a:t>
            </a:r>
          </a:p>
          <a:p>
            <a:r>
              <a:rPr lang="en-US" sz="1200" kern="1200" baseline="0" dirty="0" smtClean="0">
                <a:solidFill>
                  <a:schemeClr val="tx1"/>
                </a:solidFill>
                <a:latin typeface="+mn-lt"/>
                <a:ea typeface="+mn-ea"/>
                <a:cs typeface="+mn-cs"/>
              </a:rPr>
              <a:t>would work. The attacker obtains a copy of the password file. Suppose first that the</a:t>
            </a:r>
          </a:p>
          <a:p>
            <a:r>
              <a:rPr lang="en-US" sz="1200" kern="1200" baseline="0" dirty="0" smtClean="0">
                <a:solidFill>
                  <a:schemeClr val="tx1"/>
                </a:solidFill>
                <a:latin typeface="+mn-lt"/>
                <a:ea typeface="+mn-ea"/>
                <a:cs typeface="+mn-cs"/>
              </a:rPr>
              <a:t>salt is not used. The attacker’s goal is to guess a single password. To that end, the</a:t>
            </a:r>
          </a:p>
          <a:p>
            <a:r>
              <a:rPr lang="en-US" sz="1200" kern="1200" baseline="0" dirty="0" smtClean="0">
                <a:solidFill>
                  <a:schemeClr val="tx1"/>
                </a:solidFill>
                <a:latin typeface="+mn-lt"/>
                <a:ea typeface="+mn-ea"/>
                <a:cs typeface="+mn-cs"/>
              </a:rPr>
              <a:t>attacker submits a large number of likely passwords to the hashing function. If any</a:t>
            </a:r>
          </a:p>
          <a:p>
            <a:r>
              <a:rPr lang="en-US" sz="1200" kern="1200" baseline="0" dirty="0" smtClean="0">
                <a:solidFill>
                  <a:schemeClr val="tx1"/>
                </a:solidFill>
                <a:latin typeface="+mn-lt"/>
                <a:ea typeface="+mn-ea"/>
                <a:cs typeface="+mn-cs"/>
              </a:rPr>
              <a:t>of the guesses matches one of the hashes in the file, then the attacker has found a</a:t>
            </a:r>
          </a:p>
          <a:p>
            <a:r>
              <a:rPr lang="en-US" sz="1200" kern="1200" baseline="0" dirty="0" smtClean="0">
                <a:solidFill>
                  <a:schemeClr val="tx1"/>
                </a:solidFill>
                <a:latin typeface="+mn-lt"/>
                <a:ea typeface="+mn-ea"/>
                <a:cs typeface="+mn-cs"/>
              </a:rPr>
              <a:t>password that is in the file. But faced with the UNIX scheme, the attacker must take</a:t>
            </a:r>
          </a:p>
          <a:p>
            <a:r>
              <a:rPr lang="en-US" sz="1200" kern="1200" baseline="0" dirty="0" smtClean="0">
                <a:solidFill>
                  <a:schemeClr val="tx1"/>
                </a:solidFill>
                <a:latin typeface="+mn-lt"/>
                <a:ea typeface="+mn-ea"/>
                <a:cs typeface="+mn-cs"/>
              </a:rPr>
              <a:t>each guess and submit it to the hash function once for each salt value in the dictionary</a:t>
            </a:r>
          </a:p>
          <a:p>
            <a:r>
              <a:rPr lang="en-US" sz="1200" kern="1200" baseline="0" dirty="0" smtClean="0">
                <a:solidFill>
                  <a:schemeClr val="tx1"/>
                </a:solidFill>
                <a:latin typeface="+mn-lt"/>
                <a:ea typeface="+mn-ea"/>
                <a:cs typeface="+mn-cs"/>
              </a:rPr>
              <a:t>file, multiplying the number of guesses that must be checked.</a:t>
            </a:r>
          </a:p>
          <a:p>
            <a:endParaRPr lang="en-US" sz="1200" kern="1200" baseline="0" dirty="0" smtClean="0">
              <a:solidFill>
                <a:schemeClr val="tx1"/>
              </a:solidFill>
              <a:latin typeface="+mn-lt"/>
              <a:ea typeface="+mn-ea"/>
              <a:cs typeface="+mn-cs"/>
            </a:endParaRPr>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extLst>
      <p:ext uri="{BB962C8B-B14F-4D97-AF65-F5344CB8AC3E}">
        <p14:creationId xmlns:p14="http://schemas.microsoft.com/office/powerpoint/2010/main" val="3358669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Each RSA </a:t>
            </a:r>
            <a:r>
              <a:rPr lang="en-US" dirty="0" err="1" smtClean="0"/>
              <a:t>SecurID</a:t>
            </a:r>
            <a:r>
              <a:rPr lang="en-US" dirty="0" smtClean="0"/>
              <a:t> authenticator has a unique symmetric key that is combined with a proven algorithm to generate a new one-time password (OTP) every 60 seconds. Patented technology synchronizes each authenticator with the security server, ensuring a high level of security. The one-time password—something the user has—is coupled with a secret personal identification number (PIN)—something the user knows—to create a combination that is nearly impossible for a hacker to guess. This protection is priceless when the risk of exposing critical information resources is considered. </a:t>
            </a:r>
          </a:p>
          <a:p>
            <a:endParaRPr lang="en-US" dirty="0" smtClean="0"/>
          </a:p>
          <a:p>
            <a:r>
              <a:rPr lang="en-US" dirty="0" smtClean="0"/>
              <a:t>http://www.tokenguard.com/RSA-SecurID-SID800.asp</a:t>
            </a:r>
          </a:p>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pPr/>
              <a:t>9</a:t>
            </a:fld>
            <a:endParaRPr lang="en-US"/>
          </a:p>
        </p:txBody>
      </p:sp>
    </p:spTree>
    <p:extLst>
      <p:ext uri="{BB962C8B-B14F-4D97-AF65-F5344CB8AC3E}">
        <p14:creationId xmlns:p14="http://schemas.microsoft.com/office/powerpoint/2010/main" val="1806275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RFC 4949 (Internet Security Glossary ) defines intrusion</a:t>
            </a:r>
          </a:p>
          <a:p>
            <a:r>
              <a:rPr lang="en-US" sz="1200" kern="1200" baseline="0" dirty="0" smtClean="0">
                <a:solidFill>
                  <a:schemeClr val="tx1"/>
                </a:solidFill>
                <a:latin typeface="+mn-lt"/>
                <a:ea typeface="+mn-ea"/>
                <a:cs typeface="+mn-cs"/>
              </a:rPr>
              <a:t>detection as follows: A security service that monitors and analyzes system events</a:t>
            </a:r>
          </a:p>
          <a:p>
            <a:r>
              <a:rPr lang="en-US" sz="1200" kern="1200" baseline="0" dirty="0" smtClean="0">
                <a:solidFill>
                  <a:schemeClr val="tx1"/>
                </a:solidFill>
                <a:latin typeface="+mn-lt"/>
                <a:ea typeface="+mn-ea"/>
                <a:cs typeface="+mn-cs"/>
              </a:rPr>
              <a:t>for the purpose of finding, and providing real-time or near real-time warning of,</a:t>
            </a:r>
          </a:p>
          <a:p>
            <a:r>
              <a:rPr lang="en-US" sz="1200" kern="1200" baseline="0" dirty="0" smtClean="0">
                <a:solidFill>
                  <a:schemeClr val="tx1"/>
                </a:solidFill>
                <a:latin typeface="+mn-lt"/>
                <a:ea typeface="+mn-ea"/>
                <a:cs typeface="+mn-cs"/>
              </a:rPr>
              <a:t>attempts to access system resources in an unauthorized manner.</a:t>
            </a:r>
          </a:p>
          <a:p>
            <a:r>
              <a:rPr lang="en-US" sz="1200" kern="1200" baseline="0" dirty="0" smtClean="0">
                <a:solidFill>
                  <a:schemeClr val="tx1"/>
                </a:solidFill>
                <a:latin typeface="+mn-lt"/>
                <a:ea typeface="+mn-ea"/>
                <a:cs typeface="+mn-cs"/>
              </a:rPr>
              <a:t>Intrusion detection systems (</a:t>
            </a:r>
            <a:r>
              <a:rPr lang="en-US" sz="1200" kern="1200" baseline="0" dirty="0" err="1" smtClean="0">
                <a:solidFill>
                  <a:schemeClr val="tx1"/>
                </a:solidFill>
                <a:latin typeface="+mn-lt"/>
                <a:ea typeface="+mn-ea"/>
                <a:cs typeface="+mn-cs"/>
              </a:rPr>
              <a:t>IDSs</a:t>
            </a:r>
            <a:r>
              <a:rPr lang="en-US" sz="1200" kern="1200" baseline="0" dirty="0" smtClean="0">
                <a:solidFill>
                  <a:schemeClr val="tx1"/>
                </a:solidFill>
                <a:latin typeface="+mn-lt"/>
                <a:ea typeface="+mn-ea"/>
                <a:cs typeface="+mn-cs"/>
              </a:rPr>
              <a:t>) can be classified as follows: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Host-based IDS:  Monitors the characteristics of a single host and the events</a:t>
            </a:r>
          </a:p>
          <a:p>
            <a:r>
              <a:rPr lang="en-US" sz="1200" kern="1200" baseline="0" dirty="0" smtClean="0">
                <a:solidFill>
                  <a:schemeClr val="tx1"/>
                </a:solidFill>
                <a:latin typeface="+mn-lt"/>
                <a:ea typeface="+mn-ea"/>
                <a:cs typeface="+mn-cs"/>
              </a:rPr>
              <a:t>occurring within that host for suspicious activity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Network-based IDS:  Monitors network traffic for particular network segments</a:t>
            </a:r>
          </a:p>
          <a:p>
            <a:r>
              <a:rPr lang="en-US" sz="1200" kern="1200" baseline="0" dirty="0" smtClean="0">
                <a:solidFill>
                  <a:schemeClr val="tx1"/>
                </a:solidFill>
                <a:latin typeface="+mn-lt"/>
                <a:ea typeface="+mn-ea"/>
                <a:cs typeface="+mn-cs"/>
              </a:rPr>
              <a:t>or devices and analyzes network, transport, and application protocols to</a:t>
            </a:r>
          </a:p>
          <a:p>
            <a:r>
              <a:rPr lang="en-US" sz="1200" kern="1200" baseline="0" dirty="0" smtClean="0">
                <a:solidFill>
                  <a:schemeClr val="tx1"/>
                </a:solidFill>
                <a:latin typeface="+mn-lt"/>
                <a:ea typeface="+mn-ea"/>
                <a:cs typeface="+mn-cs"/>
              </a:rPr>
              <a:t>identify suspicious activity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extLst>
      <p:ext uri="{BB962C8B-B14F-4D97-AF65-F5344CB8AC3E}">
        <p14:creationId xmlns:p14="http://schemas.microsoft.com/office/powerpoint/2010/main" val="2554643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green-panormic_rv.jpg"/>
          <p:cNvPicPr>
            <a:picLocks noChangeAspect="1"/>
          </p:cNvPicPr>
          <p:nvPr userDrawn="1"/>
        </p:nvPicPr>
        <p:blipFill>
          <a:blip r:embed="rId2"/>
          <a:stretch>
            <a:fillRect/>
          </a:stretch>
        </p:blipFill>
        <p:spPr>
          <a:xfrm>
            <a:off x="714" y="0"/>
            <a:ext cx="9231965" cy="6925056"/>
          </a:xfrm>
          <a:prstGeom prst="rect">
            <a:avLst/>
          </a:prstGeom>
        </p:spPr>
      </p:pic>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03F31BF-7BAA-B545-8A54-BD6165549183}" type="datetimeFigureOut">
              <a:rPr lang="en-US" smtClean="0"/>
              <a:pPr/>
              <a:t>6/5/16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DF3B2-5B0F-514C-AE92-94CAAA68DD3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3F31BF-7BAA-B545-8A54-BD6165549183}" type="datetimeFigureOut">
              <a:rPr lang="en-US" smtClean="0"/>
              <a:pPr/>
              <a:t>6/5/16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DF3B2-5B0F-514C-AE92-94CAAA68DD3A}" type="slidenum">
              <a:rPr lang="en-US" smtClean="0"/>
              <a:pPr/>
              <a:t>‹#›</a:t>
            </a:fld>
            <a:endParaRPr lang="en-US"/>
          </a:p>
        </p:txBody>
      </p:sp>
    </p:spTree>
    <p:extLst>
      <p:ext uri="{BB962C8B-B14F-4D97-AF65-F5344CB8AC3E}">
        <p14:creationId xmlns:p14="http://schemas.microsoft.com/office/powerpoint/2010/main" val="1348497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pPr>
                <a:defRPr/>
              </a:pPr>
              <a:t>6/5/16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pPr>
                <a:defRPr/>
              </a:pPr>
              <a:t>‹#›</a:t>
            </a:fld>
            <a:endParaRPr lang="en-US" dirty="0"/>
          </a:p>
        </p:txBody>
      </p:sp>
    </p:spTree>
    <p:extLst>
      <p:ext uri="{BB962C8B-B14F-4D97-AF65-F5344CB8AC3E}">
        <p14:creationId xmlns:p14="http://schemas.microsoft.com/office/powerpoint/2010/main" val="34312256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2329"/>
            <a:ext cx="8229600" cy="1143000"/>
          </a:xfrm>
        </p:spPr>
        <p:txBody>
          <a:bodyPr/>
          <a:lstStyle>
            <a:lvl1pPr>
              <a:defRPr>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847892"/>
            <a:ext cx="8229600" cy="4220806"/>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10965"/>
            <a:ext cx="2133600" cy="365125"/>
          </a:xfrm>
        </p:spPr>
        <p:txBody>
          <a:bodyPr/>
          <a:lstStyle>
            <a:lvl1pPr>
              <a:defRPr>
                <a:latin typeface="Arial"/>
                <a:cs typeface="Arial"/>
              </a:defRPr>
            </a:lvl1pPr>
          </a:lstStyle>
          <a:p>
            <a:fld id="{F03F31BF-7BAA-B545-8A54-BD6165549183}" type="datetimeFigureOut">
              <a:rPr lang="en-US" smtClean="0"/>
              <a:pPr/>
              <a:t>6/5/16</a:t>
            </a:fld>
            <a:endParaRPr lang="en-US" dirty="0"/>
          </a:p>
        </p:txBody>
      </p:sp>
      <p:sp>
        <p:nvSpPr>
          <p:cNvPr id="5" name="Footer Placeholder 4"/>
          <p:cNvSpPr>
            <a:spLocks noGrp="1"/>
          </p:cNvSpPr>
          <p:nvPr>
            <p:ph type="ftr" sz="quarter" idx="11"/>
          </p:nvPr>
        </p:nvSpPr>
        <p:spPr>
          <a:xfrm>
            <a:off x="3124200" y="6310965"/>
            <a:ext cx="2895600" cy="365125"/>
          </a:xfrm>
        </p:spPr>
        <p:txBody>
          <a:bodyPr/>
          <a:lstStyle>
            <a:lvl1pPr>
              <a:defRPr>
                <a:latin typeface="Arial"/>
                <a:cs typeface="Arial"/>
              </a:defRPr>
            </a:lvl1pPr>
          </a:lstStyle>
          <a:p>
            <a:endParaRPr lang="en-US" dirty="0"/>
          </a:p>
        </p:txBody>
      </p:sp>
      <p:sp>
        <p:nvSpPr>
          <p:cNvPr id="6" name="Slide Number Placeholder 5"/>
          <p:cNvSpPr>
            <a:spLocks noGrp="1"/>
          </p:cNvSpPr>
          <p:nvPr>
            <p:ph type="sldNum" sz="quarter" idx="12"/>
          </p:nvPr>
        </p:nvSpPr>
        <p:spPr>
          <a:xfrm>
            <a:off x="6553200" y="6310965"/>
            <a:ext cx="2133600" cy="365125"/>
          </a:xfrm>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normAutofit/>
          </a:bodyPr>
          <a:lstStyle>
            <a:lvl1pPr algn="l">
              <a:defRPr sz="2800" b="1" cap="all">
                <a:latin typeface="Arial"/>
                <a:cs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lvl1pPr>
              <a:defRPr>
                <a:latin typeface="Arial"/>
                <a:cs typeface="Arial"/>
              </a:defRPr>
            </a:lvl1pPr>
          </a:lstStyle>
          <a:p>
            <a:fld id="{F03F31BF-7BAA-B545-8A54-BD6165549183}" type="datetimeFigureOut">
              <a:rPr lang="en-US" smtClean="0"/>
              <a:pPr/>
              <a:t>6/5/16</a:t>
            </a:fld>
            <a:endParaRPr lang="en-US" dirty="0"/>
          </a:p>
        </p:txBody>
      </p:sp>
      <p:sp>
        <p:nvSpPr>
          <p:cNvPr id="5" name="Footer Placeholder 4"/>
          <p:cNvSpPr>
            <a:spLocks noGrp="1"/>
          </p:cNvSpPr>
          <p:nvPr>
            <p:ph type="ftr" sz="quarter" idx="11"/>
          </p:nvPr>
        </p:nvSpPr>
        <p:spPr/>
        <p:txBody>
          <a:bodyPr/>
          <a:lstStyle>
            <a:lvl1pPr>
              <a:defRPr>
                <a:latin typeface="Arial"/>
                <a:cs typeface="Arial"/>
              </a:defRPr>
            </a:lvl1pPr>
          </a:lstStyle>
          <a:p>
            <a:endParaRPr lang="en-US"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94445"/>
            <a:ext cx="8229600" cy="1143000"/>
          </a:xfrm>
        </p:spPr>
        <p:txBody>
          <a:bodyPr/>
          <a:lstStyle>
            <a:lvl1pPr>
              <a:defRPr>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820008"/>
            <a:ext cx="4038600" cy="4204524"/>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820007"/>
            <a:ext cx="4038600" cy="4204525"/>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457200" y="6250517"/>
            <a:ext cx="2133600" cy="365125"/>
          </a:xfrm>
        </p:spPr>
        <p:txBody>
          <a:bodyPr/>
          <a:lstStyle>
            <a:lvl1pPr>
              <a:defRPr>
                <a:latin typeface="Arial"/>
                <a:cs typeface="Arial"/>
              </a:defRPr>
            </a:lvl1pPr>
          </a:lstStyle>
          <a:p>
            <a:fld id="{F03F31BF-7BAA-B545-8A54-BD6165549183}" type="datetimeFigureOut">
              <a:rPr lang="en-US" smtClean="0"/>
              <a:pPr/>
              <a:t>6/5/16</a:t>
            </a:fld>
            <a:endParaRPr lang="en-US" dirty="0"/>
          </a:p>
        </p:txBody>
      </p:sp>
      <p:sp>
        <p:nvSpPr>
          <p:cNvPr id="6" name="Footer Placeholder 5"/>
          <p:cNvSpPr>
            <a:spLocks noGrp="1"/>
          </p:cNvSpPr>
          <p:nvPr>
            <p:ph type="ftr" sz="quarter" idx="11"/>
          </p:nvPr>
        </p:nvSpPr>
        <p:spPr>
          <a:xfrm>
            <a:off x="3124200" y="6250517"/>
            <a:ext cx="2895600" cy="365125"/>
          </a:xfrm>
        </p:spPr>
        <p:txBody>
          <a:bodyPr/>
          <a:lstStyle>
            <a:lvl1pPr>
              <a:defRPr>
                <a:latin typeface="Arial"/>
                <a:cs typeface="Arial"/>
              </a:defRPr>
            </a:lvl1pPr>
          </a:lstStyle>
          <a:p>
            <a:endParaRPr lang="en-US" dirty="0"/>
          </a:p>
        </p:txBody>
      </p:sp>
      <p:sp>
        <p:nvSpPr>
          <p:cNvPr id="7" name="Slide Number Placeholder 6"/>
          <p:cNvSpPr>
            <a:spLocks noGrp="1"/>
          </p:cNvSpPr>
          <p:nvPr>
            <p:ph type="sldNum" sz="quarter" idx="12"/>
          </p:nvPr>
        </p:nvSpPr>
        <p:spPr>
          <a:xfrm>
            <a:off x="6553200" y="6250517"/>
            <a:ext cx="2133600" cy="365125"/>
          </a:xfrm>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61747"/>
            <a:ext cx="8229600" cy="1143000"/>
          </a:xfrm>
        </p:spPr>
        <p:txBody>
          <a:bodyPr/>
          <a:lstStyle>
            <a:lvl1pPr>
              <a:defRPr>
                <a:latin typeface="Arial"/>
                <a:cs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461984"/>
            <a:ext cx="4040188" cy="3670555"/>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461984"/>
            <a:ext cx="4041775" cy="3670555"/>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457200" y="6278334"/>
            <a:ext cx="2133600" cy="365125"/>
          </a:xfrm>
        </p:spPr>
        <p:txBody>
          <a:bodyPr/>
          <a:lstStyle>
            <a:lvl1pPr>
              <a:defRPr>
                <a:latin typeface="Arial"/>
                <a:cs typeface="Arial"/>
              </a:defRPr>
            </a:lvl1pPr>
          </a:lstStyle>
          <a:p>
            <a:fld id="{F03F31BF-7BAA-B545-8A54-BD6165549183}" type="datetimeFigureOut">
              <a:rPr lang="en-US" smtClean="0"/>
              <a:pPr/>
              <a:t>6/5/16</a:t>
            </a:fld>
            <a:endParaRPr lang="en-US" dirty="0"/>
          </a:p>
        </p:txBody>
      </p:sp>
      <p:sp>
        <p:nvSpPr>
          <p:cNvPr id="8" name="Footer Placeholder 7"/>
          <p:cNvSpPr>
            <a:spLocks noGrp="1"/>
          </p:cNvSpPr>
          <p:nvPr>
            <p:ph type="ftr" sz="quarter" idx="11"/>
          </p:nvPr>
        </p:nvSpPr>
        <p:spPr>
          <a:xfrm>
            <a:off x="3124200" y="6278334"/>
            <a:ext cx="2895600" cy="365125"/>
          </a:xfrm>
        </p:spPr>
        <p:txBody>
          <a:bodyPr/>
          <a:lstStyle>
            <a:lvl1pPr>
              <a:defRPr>
                <a:latin typeface="Arial"/>
                <a:cs typeface="Arial"/>
              </a:defRPr>
            </a:lvl1pPr>
          </a:lstStyle>
          <a:p>
            <a:endParaRPr lang="en-US" dirty="0"/>
          </a:p>
        </p:txBody>
      </p:sp>
      <p:sp>
        <p:nvSpPr>
          <p:cNvPr id="9" name="Slide Number Placeholder 8"/>
          <p:cNvSpPr>
            <a:spLocks noGrp="1"/>
          </p:cNvSpPr>
          <p:nvPr>
            <p:ph type="sldNum" sz="quarter" idx="12"/>
          </p:nvPr>
        </p:nvSpPr>
        <p:spPr>
          <a:xfrm>
            <a:off x="6553200" y="6278334"/>
            <a:ext cx="2133600" cy="365125"/>
          </a:xfrm>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61881"/>
            <a:ext cx="8229600" cy="1143000"/>
          </a:xfrm>
        </p:spPr>
        <p:txBody>
          <a:bodyPr/>
          <a:lstStyle>
            <a:lvl1pPr>
              <a:defRPr>
                <a:latin typeface="Arial"/>
                <a:cs typeface="Arial"/>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lvl1pPr>
              <a:defRPr>
                <a:latin typeface="Arial"/>
                <a:cs typeface="Arial"/>
              </a:defRPr>
            </a:lvl1pPr>
          </a:lstStyle>
          <a:p>
            <a:fld id="{F03F31BF-7BAA-B545-8A54-BD6165549183}" type="datetimeFigureOut">
              <a:rPr lang="en-US" smtClean="0"/>
              <a:pPr/>
              <a:t>6/5/16</a:t>
            </a:fld>
            <a:endParaRPr lang="en-US" dirty="0"/>
          </a:p>
        </p:txBody>
      </p:sp>
      <p:sp>
        <p:nvSpPr>
          <p:cNvPr id="4" name="Footer Placeholder 3"/>
          <p:cNvSpPr>
            <a:spLocks noGrp="1"/>
          </p:cNvSpPr>
          <p:nvPr>
            <p:ph type="ftr" sz="quarter" idx="11"/>
          </p:nvPr>
        </p:nvSpPr>
        <p:spPr/>
        <p:txBody>
          <a:bodyPr/>
          <a:lstStyle>
            <a:lvl1pPr>
              <a:defRPr>
                <a:latin typeface="Arial"/>
                <a:cs typeface="Arial"/>
              </a:defRPr>
            </a:lvl1pPr>
          </a:lstStyle>
          <a:p>
            <a:endParaRPr lang="en-US" dirty="0"/>
          </a:p>
        </p:txBody>
      </p:sp>
      <p:sp>
        <p:nvSpPr>
          <p:cNvPr id="5" name="Slide Number Placeholder 4"/>
          <p:cNvSpPr>
            <a:spLocks noGrp="1"/>
          </p:cNvSpPr>
          <p:nvPr>
            <p:ph type="sldNum" sz="quarter" idx="12"/>
          </p:nvPr>
        </p:nvSpPr>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3F31BF-7BAA-B545-8A54-BD6165549183}" type="datetimeFigureOut">
              <a:rPr lang="en-US" smtClean="0"/>
              <a:pPr/>
              <a:t>6/5/16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4DF3B2-5B0F-514C-AE92-94CAAA68DD3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Arial"/>
                <a:cs typeface="Aria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fld id="{F03F31BF-7BAA-B545-8A54-BD6165549183}" type="datetimeFigureOut">
              <a:rPr lang="en-US" smtClean="0"/>
              <a:pPr/>
              <a:t>6/5/16</a:t>
            </a:fld>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POnTheFly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3F31BF-7BAA-B545-8A54-BD6165549183}" type="datetimeFigureOut">
              <a:rPr lang="en-US" smtClean="0"/>
              <a:pPr/>
              <a:t>6/5/16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DF3B2-5B0F-514C-AE92-94CAAA68DD3A}" type="slidenum">
              <a:rPr lang="en-US" smtClean="0"/>
              <a:pPr/>
              <a:t>‹#›</a:t>
            </a:fld>
            <a:endParaRPr lang="en-US"/>
          </a:p>
        </p:txBody>
      </p:sp>
      <p:graphicFrame>
        <p:nvGraphicFramePr>
          <p:cNvPr id="6" name="TPChart" hidden="1"/>
          <p:cNvGraphicFramePr/>
          <p:nvPr userDrawn="1">
            <p:extLst>
              <p:ext uri="{D42A27DB-BD31-4B8C-83A1-F6EECF244321}">
                <p14:modId xmlns:p14="http://schemas.microsoft.com/office/powerpoint/2010/main" val="301756579"/>
              </p:ext>
            </p:extLst>
          </p:nvPr>
        </p:nvGraphicFramePr>
        <p:xfrm>
          <a:off x="6350000" y="1600200"/>
          <a:ext cx="2540000" cy="254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718983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3F31BF-7BAA-B545-8A54-BD6165549183}" type="datetimeFigureOut">
              <a:rPr lang="en-US" smtClean="0"/>
              <a:pPr/>
              <a:t>6/5/16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4DF3B2-5B0F-514C-AE92-94CAAA68DD3A}" type="slidenum">
              <a:rPr lang="en-US" smtClean="0"/>
              <a:pPr/>
              <a:t>‹#›</a:t>
            </a:fld>
            <a:endParaRPr lang="en-US"/>
          </a:p>
        </p:txBody>
      </p:sp>
      <p:pic>
        <p:nvPicPr>
          <p:cNvPr id="9" name="Picture 8" descr="green-stripe.jpg"/>
          <p:cNvPicPr>
            <a:picLocks noChangeAspect="1"/>
          </p:cNvPicPr>
          <p:nvPr userDrawn="1"/>
        </p:nvPicPr>
        <p:blipFill>
          <a:blip r:embed="rId13"/>
          <a:stretch>
            <a:fillRect/>
          </a:stretch>
        </p:blipFill>
        <p:spPr>
          <a:xfrm>
            <a:off x="714" y="0"/>
            <a:ext cx="9231965" cy="692505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hatsmyip.org/port-scanner/" TargetMode="External"/><Relationship Id="rId3" Type="http://schemas.openxmlformats.org/officeDocument/2006/relationships/hyperlink" Target="https://www.grc.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wmf"/><Relationship Id="rId5" Type="http://schemas.openxmlformats.org/officeDocument/2006/relationships/image" Target="../media/image22.wmf"/><Relationship Id="rId6" Type="http://schemas.openxmlformats.org/officeDocument/2006/relationships/image" Target="../media/image23.wmf"/><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wmf"/><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3.wm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www.tripwire.or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3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wmf"/><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dropbox.com/s/dm0q7fmro6ogsx6/Upload.zip?dl=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28810" y="2130425"/>
            <a:ext cx="8130448" cy="2261693"/>
          </a:xfrm>
          <a:prstGeom prst="rect">
            <a:avLst/>
          </a:prstGeom>
        </p:spPr>
        <p:txBody>
          <a:bodyPr vert="horz" lIns="91440" tIns="45720" rIns="91440" bIns="45720" rtlCol="0" anchor="ctr">
            <a:normAutofit/>
          </a:bodyPr>
          <a:lstStyle>
            <a:lvl1pPr>
              <a:defRPr b="1" baseline="0">
                <a:solidFill>
                  <a:srgbClr val="1B6917"/>
                </a:solidFill>
                <a:latin typeface="Arial"/>
                <a:cs typeface="Arial"/>
              </a:defRPr>
            </a:lvl1pPr>
          </a:lstStyle>
          <a:p>
            <a:pPr lvl="0" algn="ctr">
              <a:spcBef>
                <a:spcPct val="0"/>
              </a:spcBef>
              <a:defRPr/>
            </a:pPr>
            <a:r>
              <a:rPr kumimoji="0" lang="en-US" sz="4400" b="1" i="0" u="none" strike="noStrike" kern="1200" cap="none" spc="0" normalizeH="0" baseline="0" noProof="0" dirty="0" err="1" smtClean="0">
                <a:ln>
                  <a:noFill/>
                </a:ln>
                <a:solidFill>
                  <a:schemeClr val="bg1"/>
                </a:solidFill>
                <a:effectLst/>
                <a:uLnTx/>
                <a:uFillTx/>
                <a:latin typeface="Arial"/>
                <a:ea typeface="+mj-ea"/>
                <a:cs typeface="Arial"/>
              </a:rPr>
              <a:t>Ch</a:t>
            </a:r>
            <a:r>
              <a:rPr kumimoji="0" lang="en-US" sz="4400" b="1" i="0" u="none" strike="noStrike" kern="1200" cap="none" spc="0" normalizeH="0" noProof="0" dirty="0" smtClean="0">
                <a:ln>
                  <a:noFill/>
                </a:ln>
                <a:solidFill>
                  <a:schemeClr val="bg1"/>
                </a:solidFill>
                <a:effectLst/>
                <a:uLnTx/>
                <a:uFillTx/>
                <a:latin typeface="Arial"/>
                <a:ea typeface="+mj-ea"/>
                <a:cs typeface="Arial"/>
              </a:rPr>
              <a:t> 15</a:t>
            </a:r>
            <a:endParaRPr kumimoji="0" lang="en-US" sz="4400" b="1" i="0" u="none" strike="noStrike" kern="1200" cap="none" spc="0" normalizeH="0" baseline="0" noProof="0" dirty="0" smtClean="0">
              <a:ln>
                <a:noFill/>
              </a:ln>
              <a:solidFill>
                <a:schemeClr val="bg1"/>
              </a:solidFill>
              <a:effectLst/>
              <a:uLnTx/>
              <a:uFillTx/>
              <a:latin typeface="Arial"/>
              <a:ea typeface="+mj-ea"/>
              <a:cs typeface="Arial"/>
            </a:endParaRPr>
          </a:p>
          <a:p>
            <a:pPr lvl="0" algn="ctr">
              <a:spcBef>
                <a:spcPct val="0"/>
              </a:spcBef>
              <a:defRPr/>
            </a:pPr>
            <a:r>
              <a:rPr kumimoji="0" lang="en-US" sz="4400" b="1" i="0" u="none" strike="noStrike" kern="1200" cap="none" spc="0" normalizeH="0" baseline="0" noProof="0" dirty="0" smtClean="0">
                <a:ln>
                  <a:noFill/>
                </a:ln>
                <a:solidFill>
                  <a:schemeClr val="bg1"/>
                </a:solidFill>
                <a:effectLst/>
                <a:uLnTx/>
                <a:uFillTx/>
                <a:latin typeface="Arial"/>
                <a:ea typeface="+mj-ea"/>
                <a:cs typeface="Arial"/>
              </a:rPr>
              <a:t>Security</a:t>
            </a:r>
          </a:p>
        </p:txBody>
      </p:sp>
      <p:sp>
        <p:nvSpPr>
          <p:cNvPr id="5" name="Subtitle 2"/>
          <p:cNvSpPr txBox="1">
            <a:spLocks/>
          </p:cNvSpPr>
          <p:nvPr/>
        </p:nvSpPr>
        <p:spPr>
          <a:xfrm>
            <a:off x="1371600" y="4505898"/>
            <a:ext cx="6400800" cy="1132901"/>
          </a:xfrm>
          <a:prstGeom prst="rect">
            <a:avLst/>
          </a:prstGeom>
        </p:spPr>
        <p:txBody>
          <a:bodyPr vert="horz" lIns="91440" tIns="45720" rIns="91440" bIns="45720" rtlCol="0">
            <a:normAutofit/>
          </a:bodyPr>
          <a:lstStyle>
            <a:lvl1pPr marL="0" indent="0" algn="ctr">
              <a:buNone/>
              <a:defRPr>
                <a:solidFill>
                  <a:srgbClr val="40403E"/>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FCDC41"/>
                </a:solidFill>
                <a:effectLst/>
                <a:uLnTx/>
                <a:uFillTx/>
                <a:latin typeface="Arial"/>
                <a:ea typeface="+mn-ea"/>
                <a:cs typeface="Arial"/>
              </a:rPr>
              <a:t>NEU – 2016</a:t>
            </a:r>
            <a:endParaRPr kumimoji="0" lang="en-US" sz="3200" b="0" i="0" u="none" strike="noStrike" kern="1200" cap="none" spc="0" normalizeH="0" baseline="0" noProof="0" dirty="0">
              <a:ln>
                <a:noFill/>
              </a:ln>
              <a:solidFill>
                <a:srgbClr val="FCDC41"/>
              </a:solidFill>
              <a:effectLst/>
              <a:uLnTx/>
              <a:uFillTx/>
              <a:latin typeface="Arial"/>
              <a:ea typeface="+mn-ea"/>
              <a:cs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75000"/>
                  </a:schemeClr>
                </a:solidFill>
              </a:rPr>
              <a:t>Intrusion Detection System</a:t>
            </a:r>
          </a:p>
        </p:txBody>
      </p:sp>
      <p:sp>
        <p:nvSpPr>
          <p:cNvPr id="3" name="Content Placeholder 2"/>
          <p:cNvSpPr>
            <a:spLocks noGrp="1"/>
          </p:cNvSpPr>
          <p:nvPr>
            <p:ph sz="half" idx="1"/>
          </p:nvPr>
        </p:nvSpPr>
        <p:spPr>
          <a:xfrm>
            <a:off x="658904" y="1637446"/>
            <a:ext cx="7875496" cy="4488718"/>
          </a:xfrm>
        </p:spPr>
        <p:txBody>
          <a:bodyPr>
            <a:normAutofit fontScale="92500" lnSpcReduction="20000"/>
          </a:bodyPr>
          <a:lstStyle/>
          <a:p>
            <a:r>
              <a:rPr lang="en-US" dirty="0" smtClean="0"/>
              <a:t>RFC 4949 (</a:t>
            </a:r>
            <a:r>
              <a:rPr lang="en-US" i="1" dirty="0" smtClean="0"/>
              <a:t>Internet Security Glossary) </a:t>
            </a:r>
            <a:r>
              <a:rPr lang="en-US" dirty="0" smtClean="0"/>
              <a:t>defines intrusion detection as a security service that monitors and analyzes system events for the purpose of finding, and providing real-time or near real-time warning of, attempts to access system resources in an unauthorized manner</a:t>
            </a:r>
          </a:p>
          <a:p>
            <a:r>
              <a:rPr lang="en-US" dirty="0" smtClean="0"/>
              <a:t>Intrusion detection systems (</a:t>
            </a:r>
            <a:r>
              <a:rPr lang="en-US" dirty="0" err="1" smtClean="0"/>
              <a:t>IDSs</a:t>
            </a:r>
            <a:r>
              <a:rPr lang="en-US" dirty="0" smtClean="0"/>
              <a:t>) can be classified as:</a:t>
            </a:r>
          </a:p>
          <a:p>
            <a:pPr lvl="2"/>
            <a:r>
              <a:rPr lang="en-US" dirty="0" smtClean="0"/>
              <a:t>host-based IDS</a:t>
            </a:r>
          </a:p>
          <a:p>
            <a:pPr lvl="4"/>
            <a:r>
              <a:rPr lang="en-US" dirty="0" smtClean="0"/>
              <a:t>monitors the characteristics of a single host and the events occurring within that host for suspicious activity</a:t>
            </a:r>
          </a:p>
          <a:p>
            <a:pPr lvl="2"/>
            <a:r>
              <a:rPr lang="en-US" dirty="0" smtClean="0"/>
              <a:t>network-based IDS</a:t>
            </a:r>
          </a:p>
          <a:p>
            <a:pPr lvl="4"/>
            <a:r>
              <a:rPr lang="en-US" dirty="0" smtClean="0"/>
              <a:t>monitors network traffic for particular network segments or devices and analyzes network, transport, and application protocols to identify suspicious activity</a:t>
            </a:r>
          </a:p>
        </p:txBody>
      </p:sp>
    </p:spTree>
    <p:extLst>
      <p:ext uri="{BB962C8B-B14F-4D97-AF65-F5344CB8AC3E}">
        <p14:creationId xmlns:p14="http://schemas.microsoft.com/office/powerpoint/2010/main" val="138401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2971800" cy="3429000"/>
          </a:xfrm>
        </p:spPr>
        <p:txBody>
          <a:bodyPr>
            <a:normAutofit fontScale="90000"/>
          </a:bodyPr>
          <a:lstStyle/>
          <a:p>
            <a:pPr algn="ctr">
              <a:lnSpc>
                <a:spcPts val="3900"/>
              </a:lnSpc>
              <a:spcBef>
                <a:spcPts val="6000"/>
              </a:spcBef>
            </a:pP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Table 14.3</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Intruder Patterns of Behavior:</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Hackers</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Text Placeholder 4"/>
          <p:cNvSpPr>
            <a:spLocks noGrp="1"/>
          </p:cNvSpPr>
          <p:nvPr>
            <p:ph type="body" sz="half" idx="2"/>
          </p:nvPr>
        </p:nvSpPr>
        <p:spPr>
          <a:xfrm>
            <a:off x="3581400" y="685800"/>
            <a:ext cx="5105400" cy="3429000"/>
          </a:xfrm>
        </p:spPr>
        <p:txBody>
          <a:bodyPr>
            <a:normAutofit fontScale="92500" lnSpcReduction="10000"/>
          </a:bodyPr>
          <a:lstStyle/>
          <a:p>
            <a:pPr marL="112713" indent="-112713">
              <a:buSzPct val="100000"/>
              <a:buFont typeface="Wingdings" charset="2"/>
              <a:buChar char="§"/>
            </a:pPr>
            <a:r>
              <a:rPr lang="en-US" dirty="0" smtClean="0"/>
              <a:t>Traditionally those who hack do so for the thrill of it or for status</a:t>
            </a:r>
          </a:p>
          <a:p>
            <a:pPr marL="112713" indent="-112713">
              <a:buSzPct val="100000"/>
              <a:buFont typeface="Wingdings" charset="2"/>
              <a:buChar char="§"/>
            </a:pPr>
            <a:r>
              <a:rPr lang="en-US" dirty="0" smtClean="0"/>
              <a:t>Attackers often look for targets of opportunity and then share the information with others</a:t>
            </a:r>
          </a:p>
          <a:p>
            <a:pPr marL="112713" indent="-112713">
              <a:buSzPct val="100000"/>
              <a:buFont typeface="Wingdings" charset="2"/>
              <a:buChar char="§"/>
            </a:pPr>
            <a:r>
              <a:rPr lang="en-US" dirty="0" smtClean="0"/>
              <a:t>Benign intruders consume resources and may slow performance for legitimate users</a:t>
            </a:r>
          </a:p>
          <a:p>
            <a:pPr marL="112713" indent="-112713">
              <a:buSzPct val="100000"/>
              <a:buFont typeface="Wingdings" charset="2"/>
              <a:buChar char="§"/>
            </a:pPr>
            <a:r>
              <a:rPr lang="en-US" dirty="0" smtClean="0"/>
              <a:t>Intrusion detection systems (</a:t>
            </a:r>
            <a:r>
              <a:rPr lang="en-US" dirty="0" err="1" smtClean="0"/>
              <a:t>IDSs</a:t>
            </a:r>
            <a:r>
              <a:rPr lang="en-US" dirty="0" smtClean="0"/>
              <a:t>) and intrusion prevention systems (</a:t>
            </a:r>
            <a:r>
              <a:rPr lang="en-US" dirty="0" err="1" smtClean="0"/>
              <a:t>IPSs</a:t>
            </a:r>
            <a:r>
              <a:rPr lang="en-US" dirty="0" smtClean="0"/>
              <a:t>) are designed to counter this type of hacker threat</a:t>
            </a:r>
          </a:p>
          <a:p>
            <a:pPr marL="112713" indent="-112713">
              <a:buSzPct val="100000"/>
              <a:buFont typeface="Wingdings" charset="2"/>
              <a:buChar char="§"/>
            </a:pPr>
            <a:r>
              <a:rPr lang="en-US" dirty="0" smtClean="0"/>
              <a:t>Computer emergency response teams (</a:t>
            </a:r>
            <a:r>
              <a:rPr lang="en-US" dirty="0" err="1" smtClean="0"/>
              <a:t>CERTs</a:t>
            </a:r>
            <a:r>
              <a:rPr lang="en-US" dirty="0" smtClean="0"/>
              <a:t>) are cooperative ventures who collect information about system vulnerabilities and disseminate it to systems managers</a:t>
            </a:r>
            <a:endParaRPr lang="en-US" dirty="0"/>
          </a:p>
        </p:txBody>
      </p:sp>
      <p:pic>
        <p:nvPicPr>
          <p:cNvPr id="8" name="Picture 7"/>
          <p:cNvPicPr>
            <a:picLocks noChangeAspect="1"/>
          </p:cNvPicPr>
          <p:nvPr/>
        </p:nvPicPr>
        <p:blipFill>
          <a:blip r:embed="rId3"/>
          <a:stretch>
            <a:fillRect/>
          </a:stretch>
        </p:blipFill>
        <p:spPr>
          <a:xfrm>
            <a:off x="457200" y="4114800"/>
            <a:ext cx="8280682" cy="2324100"/>
          </a:xfrm>
          <a:prstGeom prst="rect">
            <a:avLst/>
          </a:prstGeom>
        </p:spPr>
      </p:pic>
      <p:pic>
        <p:nvPicPr>
          <p:cNvPr id="10" name="Picture 9"/>
          <p:cNvPicPr>
            <a:picLocks noChangeAspect="1"/>
          </p:cNvPicPr>
          <p:nvPr/>
        </p:nvPicPr>
        <p:blipFill>
          <a:blip r:embed="rId4"/>
          <a:stretch>
            <a:fillRect/>
          </a:stretch>
        </p:blipFill>
        <p:spPr>
          <a:xfrm>
            <a:off x="1447800" y="6248400"/>
            <a:ext cx="6096000" cy="182359"/>
          </a:xfrm>
          <a:prstGeom prst="rect">
            <a:avLst/>
          </a:prstGeom>
        </p:spPr>
      </p:pic>
    </p:spTree>
    <p:extLst>
      <p:ext uri="{BB962C8B-B14F-4D97-AF65-F5344CB8AC3E}">
        <p14:creationId xmlns:p14="http://schemas.microsoft.com/office/powerpoint/2010/main" val="3383142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2895600" cy="3962400"/>
          </a:xfrm>
        </p:spPr>
        <p:txBody>
          <a:bodyPr/>
          <a:lstStyle/>
          <a:p>
            <a:pPr algn="ctr">
              <a:lnSpc>
                <a:spcPts val="3200"/>
              </a:lnSpc>
              <a:spcBef>
                <a:spcPts val="1200"/>
              </a:spcBef>
            </a:pP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Table 14.3</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Intruder Patterns of Behavior:</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Criminal Enterprise</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Text Placeholder 4"/>
          <p:cNvSpPr>
            <a:spLocks noGrp="1"/>
          </p:cNvSpPr>
          <p:nvPr>
            <p:ph type="body" sz="half" idx="2"/>
          </p:nvPr>
        </p:nvSpPr>
        <p:spPr>
          <a:xfrm>
            <a:off x="3581400" y="685800"/>
            <a:ext cx="5105400" cy="3429000"/>
          </a:xfrm>
        </p:spPr>
        <p:txBody>
          <a:bodyPr>
            <a:normAutofit/>
          </a:bodyPr>
          <a:lstStyle/>
          <a:p>
            <a:pPr marL="112713" indent="-112713">
              <a:buSzPct val="100000"/>
              <a:buFont typeface="Wingdings" charset="2"/>
              <a:buChar char="§"/>
            </a:pPr>
            <a:r>
              <a:rPr lang="en-US" dirty="0" smtClean="0"/>
              <a:t>Organized groups of hackers</a:t>
            </a:r>
          </a:p>
          <a:p>
            <a:pPr marL="112713" indent="-112713">
              <a:buSzPct val="100000"/>
              <a:buFont typeface="Wingdings" charset="2"/>
              <a:buChar char="§"/>
            </a:pPr>
            <a:r>
              <a:rPr lang="en-US" dirty="0" smtClean="0"/>
              <a:t>They meet in underground forums to trade tips and data and coordinate attacks</a:t>
            </a:r>
          </a:p>
          <a:p>
            <a:pPr marL="112713" indent="-112713">
              <a:buSzPct val="100000"/>
              <a:buFont typeface="Wingdings" charset="2"/>
              <a:buChar char="§"/>
            </a:pPr>
            <a:r>
              <a:rPr lang="en-US" dirty="0" smtClean="0"/>
              <a:t>A common target is a credit card file at an               e-commerce server</a:t>
            </a:r>
          </a:p>
          <a:p>
            <a:pPr marL="112713" indent="-112713">
              <a:buSzPct val="100000"/>
              <a:buFont typeface="Wingdings" charset="2"/>
              <a:buChar char="§"/>
            </a:pPr>
            <a:r>
              <a:rPr lang="en-US" dirty="0" smtClean="0"/>
              <a:t>Usually have specific targets, or at least classes of targets in mind</a:t>
            </a:r>
          </a:p>
          <a:p>
            <a:pPr marL="112713" indent="-112713">
              <a:buSzPct val="100000"/>
              <a:buFont typeface="Wingdings" charset="2"/>
              <a:buChar char="§"/>
            </a:pPr>
            <a:r>
              <a:rPr lang="en-US" dirty="0" smtClean="0"/>
              <a:t>Quick in and quick out attacks</a:t>
            </a:r>
            <a:endParaRPr lang="en-US" dirty="0"/>
          </a:p>
        </p:txBody>
      </p:sp>
      <p:pic>
        <p:nvPicPr>
          <p:cNvPr id="9" name="Picture 8"/>
          <p:cNvPicPr>
            <a:picLocks noChangeAspect="1"/>
          </p:cNvPicPr>
          <p:nvPr/>
        </p:nvPicPr>
        <p:blipFill>
          <a:blip r:embed="rId3"/>
          <a:stretch>
            <a:fillRect/>
          </a:stretch>
        </p:blipFill>
        <p:spPr>
          <a:xfrm>
            <a:off x="457200" y="4038600"/>
            <a:ext cx="8203833" cy="2362200"/>
          </a:xfrm>
          <a:prstGeom prst="rect">
            <a:avLst/>
          </a:prstGeom>
        </p:spPr>
      </p:pic>
      <p:sp>
        <p:nvSpPr>
          <p:cNvPr id="11" name="Rectangle 10"/>
          <p:cNvSpPr/>
          <p:nvPr/>
        </p:nvSpPr>
        <p:spPr>
          <a:xfrm>
            <a:off x="1981200" y="6096000"/>
            <a:ext cx="5715000" cy="381000"/>
          </a:xfrm>
          <a:prstGeom prst="rect">
            <a:avLst/>
          </a:prstGeom>
        </p:spPr>
        <p:txBody>
          <a:bodyPr wrap="square">
            <a:spAutoFit/>
          </a:bodyPr>
          <a:lstStyle/>
          <a:p>
            <a:r>
              <a:rPr lang="en-US" b="1" dirty="0" smtClean="0"/>
              <a:t>                      (</a:t>
            </a:r>
            <a:r>
              <a:rPr lang="en-US" b="1" dirty="0" err="1" smtClean="0"/>
              <a:t>b</a:t>
            </a:r>
            <a:r>
              <a:rPr lang="en-US" b="1" dirty="0" smtClean="0"/>
              <a:t>) Criminal Enterprise</a:t>
            </a:r>
            <a:r>
              <a:rPr lang="en-US" dirty="0" smtClean="0"/>
              <a:t> </a:t>
            </a:r>
            <a:endParaRPr lang="en-US" dirty="0"/>
          </a:p>
        </p:txBody>
      </p:sp>
    </p:spTree>
    <p:extLst>
      <p:ext uri="{BB962C8B-B14F-4D97-AF65-F5344CB8AC3E}">
        <p14:creationId xmlns:p14="http://schemas.microsoft.com/office/powerpoint/2010/main" val="19802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3886200" cy="3581400"/>
          </a:xfrm>
        </p:spPr>
        <p:txBody>
          <a:bodyPr/>
          <a:lstStyle/>
          <a:p>
            <a:pPr algn="ctr">
              <a:lnSpc>
                <a:spcPts val="3200"/>
              </a:lnSpc>
              <a:spcBef>
                <a:spcPts val="1200"/>
              </a:spcBef>
            </a:pP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Table 14.3</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Intruder Patterns of Behavior:</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Insider Attacks</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Text Placeholder 4"/>
          <p:cNvSpPr>
            <a:spLocks noGrp="1"/>
          </p:cNvSpPr>
          <p:nvPr>
            <p:ph type="body" sz="half" idx="2"/>
          </p:nvPr>
        </p:nvSpPr>
        <p:spPr>
          <a:xfrm>
            <a:off x="3810000" y="685800"/>
            <a:ext cx="4876800" cy="3429000"/>
          </a:xfrm>
        </p:spPr>
        <p:txBody>
          <a:bodyPr>
            <a:normAutofit/>
          </a:bodyPr>
          <a:lstStyle/>
          <a:p>
            <a:pPr marL="112713" indent="-112713">
              <a:buSzPct val="100000"/>
              <a:buFont typeface="Wingdings" charset="2"/>
              <a:buChar char="§"/>
            </a:pPr>
            <a:endParaRPr lang="en-US" dirty="0" smtClean="0"/>
          </a:p>
          <a:p>
            <a:pPr marL="112713" indent="-112713">
              <a:buSzPct val="100000"/>
              <a:buFont typeface="Wingdings" charset="2"/>
              <a:buChar char="§"/>
            </a:pPr>
            <a:endParaRPr lang="en-US" dirty="0"/>
          </a:p>
        </p:txBody>
      </p:sp>
      <p:pic>
        <p:nvPicPr>
          <p:cNvPr id="7" name="Picture 6"/>
          <p:cNvPicPr>
            <a:picLocks noChangeAspect="1"/>
          </p:cNvPicPr>
          <p:nvPr/>
        </p:nvPicPr>
        <p:blipFill>
          <a:blip r:embed="rId3"/>
          <a:stretch>
            <a:fillRect/>
          </a:stretch>
        </p:blipFill>
        <p:spPr>
          <a:xfrm>
            <a:off x="381000" y="3886200"/>
            <a:ext cx="8407190" cy="2286000"/>
          </a:xfrm>
          <a:prstGeom prst="rect">
            <a:avLst/>
          </a:prstGeom>
        </p:spPr>
      </p:pic>
      <p:sp>
        <p:nvSpPr>
          <p:cNvPr id="8" name="TextBox 7"/>
          <p:cNvSpPr txBox="1"/>
          <p:nvPr/>
        </p:nvSpPr>
        <p:spPr>
          <a:xfrm>
            <a:off x="3276600" y="6172200"/>
            <a:ext cx="2134231" cy="369332"/>
          </a:xfrm>
          <a:prstGeom prst="rect">
            <a:avLst/>
          </a:prstGeom>
          <a:noFill/>
        </p:spPr>
        <p:txBody>
          <a:bodyPr wrap="none" rtlCol="0">
            <a:spAutoFit/>
          </a:bodyPr>
          <a:lstStyle/>
          <a:p>
            <a:r>
              <a:rPr lang="en-US" b="1" dirty="0" smtClean="0"/>
              <a:t>(c) Internal Threat</a:t>
            </a:r>
            <a:r>
              <a:rPr lang="en-US" dirty="0" smtClean="0"/>
              <a:t> </a:t>
            </a:r>
            <a:endParaRPr lang="en-US" dirty="0"/>
          </a:p>
        </p:txBody>
      </p:sp>
      <p:sp>
        <p:nvSpPr>
          <p:cNvPr id="13" name="Text Placeholder 4"/>
          <p:cNvSpPr txBox="1">
            <a:spLocks/>
          </p:cNvSpPr>
          <p:nvPr/>
        </p:nvSpPr>
        <p:spPr>
          <a:xfrm>
            <a:off x="4953000" y="1066800"/>
            <a:ext cx="3733800" cy="3048000"/>
          </a:xfrm>
          <a:prstGeom prst="rect">
            <a:avLst/>
          </a:prstGeom>
        </p:spPr>
        <p:txBody>
          <a:bodyPr vert="horz" lIns="91440" tIns="45720" rIns="91440" bIns="45720" rtlCol="0">
            <a:normAutofit/>
          </a:bodyPr>
          <a:lstStyle/>
          <a:p>
            <a:pPr marL="112713" marR="0" lvl="0" indent="-112713" algn="l" defTabSz="914400" rtl="0" eaLnBrk="1" fontAlgn="auto" latinLnBrk="0" hangingPunct="1">
              <a:lnSpc>
                <a:spcPct val="100000"/>
              </a:lnSpc>
              <a:spcBef>
                <a:spcPts val="1800"/>
              </a:spcBef>
              <a:spcAft>
                <a:spcPts val="0"/>
              </a:spcAft>
              <a:buClr>
                <a:schemeClr val="accent1"/>
              </a:buClr>
              <a:buSzPct val="100000"/>
              <a:buFont typeface="Wingdings" charset="2"/>
              <a:buChar char="§"/>
              <a:tabLst/>
              <a:defRPr/>
            </a:pPr>
            <a:r>
              <a:rPr lang="en-US" dirty="0" smtClean="0">
                <a:solidFill>
                  <a:schemeClr val="tx1">
                    <a:lumMod val="85000"/>
                    <a:lumOff val="15000"/>
                  </a:schemeClr>
                </a:solidFill>
                <a:latin typeface="+mn-lt"/>
              </a:rPr>
              <a:t>Among the most difficult to detect and prevent</a:t>
            </a:r>
          </a:p>
          <a:p>
            <a:pPr marL="112713" marR="0" lvl="0" indent="-112713" algn="l" defTabSz="914400" rtl="0" eaLnBrk="1" fontAlgn="auto" latinLnBrk="0" hangingPunct="1">
              <a:lnSpc>
                <a:spcPct val="100000"/>
              </a:lnSpc>
              <a:spcBef>
                <a:spcPts val="1800"/>
              </a:spcBef>
              <a:spcAft>
                <a:spcPts val="0"/>
              </a:spcAft>
              <a:buClr>
                <a:schemeClr val="accent1"/>
              </a:buClr>
              <a:buSzPct val="100000"/>
              <a:buFont typeface="Wingdings" charset="2"/>
              <a:buChar char="§"/>
              <a:tabLst/>
              <a:defRPr/>
            </a:pPr>
            <a:r>
              <a:rPr kumimoji="0" lang="en-US" sz="18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Can be motivated by revenge or simply a feeling of entitlement</a:t>
            </a:r>
          </a:p>
          <a:p>
            <a:pPr marL="112713" marR="0" lvl="0" indent="-112713" algn="l" defTabSz="914400" rtl="0" eaLnBrk="1" fontAlgn="auto" latinLnBrk="0" hangingPunct="1">
              <a:lnSpc>
                <a:spcPct val="100000"/>
              </a:lnSpc>
              <a:spcBef>
                <a:spcPts val="1800"/>
              </a:spcBef>
              <a:spcAft>
                <a:spcPts val="0"/>
              </a:spcAft>
              <a:buClr>
                <a:schemeClr val="accent1"/>
              </a:buClr>
              <a:buSzPct val="100000"/>
              <a:buFont typeface="Wingdings" charset="2"/>
              <a:buChar char="§"/>
              <a:tabLst/>
              <a:defRPr/>
            </a:pPr>
            <a:r>
              <a:rPr lang="en-US" dirty="0" smtClean="0">
                <a:solidFill>
                  <a:schemeClr val="tx1">
                    <a:lumMod val="85000"/>
                    <a:lumOff val="15000"/>
                  </a:schemeClr>
                </a:solidFill>
                <a:latin typeface="+mn-lt"/>
              </a:rPr>
              <a:t>Employees already have access to and knowledge of the structure and content of corporate databases</a:t>
            </a:r>
            <a:endParaRPr kumimoji="0" lang="en-US" sz="18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endParaRPr>
          </a:p>
          <a:p>
            <a:pPr marL="112713" marR="0" lvl="0" indent="-112713" algn="l" defTabSz="914400" rtl="0" eaLnBrk="1" fontAlgn="auto" latinLnBrk="0" hangingPunct="1">
              <a:lnSpc>
                <a:spcPct val="100000"/>
              </a:lnSpc>
              <a:spcBef>
                <a:spcPts val="1800"/>
              </a:spcBef>
              <a:spcAft>
                <a:spcPts val="0"/>
              </a:spcAft>
              <a:buClr>
                <a:schemeClr val="accent1"/>
              </a:buClr>
              <a:buSzPct val="100000"/>
              <a:buFont typeface="Wingdings" charset="2"/>
              <a:buChar char="§"/>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p:txBody>
      </p:sp>
    </p:spTree>
    <p:extLst>
      <p:ext uri="{BB962C8B-B14F-4D97-AF65-F5344CB8AC3E}">
        <p14:creationId xmlns:p14="http://schemas.microsoft.com/office/powerpoint/2010/main" val="3621270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Generalizing an Attack – Kill Chain</a:t>
            </a:r>
            <a:endParaRPr lang="en-US" dirty="0"/>
          </a:p>
        </p:txBody>
      </p:sp>
      <p:sp>
        <p:nvSpPr>
          <p:cNvPr id="8" name="Content Placeholder 7"/>
          <p:cNvSpPr>
            <a:spLocks noGrp="1"/>
          </p:cNvSpPr>
          <p:nvPr>
            <p:ph idx="1"/>
          </p:nvPr>
        </p:nvSpPr>
        <p:spPr>
          <a:xfrm>
            <a:off x="457200" y="1550504"/>
            <a:ext cx="8229600" cy="4996070"/>
          </a:xfrm>
        </p:spPr>
        <p:txBody>
          <a:bodyPr>
            <a:normAutofit fontScale="77500" lnSpcReduction="20000"/>
          </a:bodyPr>
          <a:lstStyle/>
          <a:p>
            <a:endParaRPr lang="en-US" dirty="0"/>
          </a:p>
          <a:p>
            <a:r>
              <a:rPr lang="en-US" b="1" dirty="0"/>
              <a:t>Reconnaissance</a:t>
            </a:r>
            <a:r>
              <a:rPr lang="en-US" dirty="0"/>
              <a:t> – Research, identification and selection of targets, often represented as crawling Internet websites such as social networks, organizational conferences and mailing lists for email addresses, social relationships, or information on specific technologies.</a:t>
            </a:r>
          </a:p>
          <a:p>
            <a:r>
              <a:rPr lang="en-US" b="1" dirty="0" err="1"/>
              <a:t>Weaponization</a:t>
            </a:r>
            <a:r>
              <a:rPr lang="en-US" dirty="0"/>
              <a:t> – Coupling a remote access </a:t>
            </a:r>
            <a:r>
              <a:rPr lang="en-US" dirty="0" err="1"/>
              <a:t>trojan</a:t>
            </a:r>
            <a:r>
              <a:rPr lang="en-US" dirty="0"/>
              <a:t> with an exploit into a deliverable payload. Increasingly, application data files such as PDFs or Microsoft Office documents serve as the weaponized deliverable.</a:t>
            </a:r>
          </a:p>
          <a:p>
            <a:r>
              <a:rPr lang="en-US" b="1" dirty="0"/>
              <a:t>Delivery</a:t>
            </a:r>
            <a:r>
              <a:rPr lang="en-US" dirty="0"/>
              <a:t> – Transmission of the weapon to the targeted environment via, for example, email attachments, websites, and USB removable media</a:t>
            </a:r>
            <a:r>
              <a:rPr lang="en-US" dirty="0" smtClean="0"/>
              <a:t>.</a:t>
            </a:r>
            <a:endParaRPr lang="en-US" dirty="0"/>
          </a:p>
        </p:txBody>
      </p:sp>
    </p:spTree>
    <p:extLst>
      <p:ext uri="{BB962C8B-B14F-4D97-AF65-F5344CB8AC3E}">
        <p14:creationId xmlns:p14="http://schemas.microsoft.com/office/powerpoint/2010/main" val="4042790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8297" y="463826"/>
            <a:ext cx="8600660" cy="6149009"/>
          </a:xfrm>
        </p:spPr>
        <p:txBody>
          <a:bodyPr>
            <a:noAutofit/>
          </a:bodyPr>
          <a:lstStyle/>
          <a:p>
            <a:r>
              <a:rPr lang="en-US" sz="2200" b="1" dirty="0" smtClean="0"/>
              <a:t>Exploitation</a:t>
            </a:r>
            <a:r>
              <a:rPr lang="en-US" sz="2200" dirty="0" smtClean="0"/>
              <a:t> </a:t>
            </a:r>
            <a:r>
              <a:rPr lang="en-US" sz="2200" dirty="0"/>
              <a:t>– After payload delivery to victim host, exploitation triggers intruders’ code. Exploitation targets an application or operating system vulnerability or leverages an operating system feature that auto-executes code.</a:t>
            </a:r>
          </a:p>
          <a:p>
            <a:r>
              <a:rPr lang="en-US" sz="2200" b="1" dirty="0"/>
              <a:t>Installation</a:t>
            </a:r>
            <a:r>
              <a:rPr lang="en-US" sz="2200" dirty="0"/>
              <a:t> – Installation of a remote access </a:t>
            </a:r>
            <a:r>
              <a:rPr lang="en-US" sz="2200" dirty="0" err="1"/>
              <a:t>trojan</a:t>
            </a:r>
            <a:r>
              <a:rPr lang="en-US" sz="2200" dirty="0"/>
              <a:t> or backdoor on the victim system allows the adversary to maintain persistence inside the environment.</a:t>
            </a:r>
          </a:p>
          <a:p>
            <a:r>
              <a:rPr lang="en-US" sz="2200" b="1" dirty="0"/>
              <a:t>Command and Control </a:t>
            </a:r>
            <a:r>
              <a:rPr lang="en-US" sz="2200" dirty="0"/>
              <a:t>– </a:t>
            </a:r>
            <a:r>
              <a:rPr lang="en-US" sz="2200" dirty="0" smtClean="0"/>
              <a:t>Advanced Persistent Threat malware </a:t>
            </a:r>
            <a:r>
              <a:rPr lang="en-US" sz="2200" dirty="0"/>
              <a:t>typically establishes remote command and control channels so that intruders have “hands on the keyboard” access inside the target environment.</a:t>
            </a:r>
          </a:p>
          <a:p>
            <a:r>
              <a:rPr lang="en-US" sz="2200" b="1" dirty="0"/>
              <a:t>Actions on Targets </a:t>
            </a:r>
            <a:r>
              <a:rPr lang="en-US" sz="2200" dirty="0"/>
              <a:t>– Typically the prime objective is data exfiltration which involves collecting, encrypting and extracting information from the victim environment. Intruders may only seek access to victim box for use as a jump point to compromise additional systems and move laterally inside the network or attack other partner organizations</a:t>
            </a:r>
            <a:r>
              <a:rPr lang="en-US" sz="2200" dirty="0" smtClean="0"/>
              <a:t>.</a:t>
            </a:r>
            <a:endParaRPr lang="en-US" sz="2200" dirty="0"/>
          </a:p>
        </p:txBody>
      </p:sp>
    </p:spTree>
    <p:extLst>
      <p:ext uri="{BB962C8B-B14F-4D97-AF65-F5344CB8AC3E}">
        <p14:creationId xmlns:p14="http://schemas.microsoft.com/office/powerpoint/2010/main" val="57161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Kill Chain</a:t>
            </a:r>
            <a:endParaRPr lang="en-US" dirty="0"/>
          </a:p>
        </p:txBody>
      </p:sp>
      <p:pic>
        <p:nvPicPr>
          <p:cNvPr id="4098" name="Picture 2" descr="https://nigesecurityguy.files.wordpress.com/2013/06/apt-attack-kill-chain-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0317" y="1815548"/>
            <a:ext cx="8456149" cy="4439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5755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Defensible Security </a:t>
            </a:r>
            <a:r>
              <a:rPr lang="en-US" b="1" dirty="0" smtClean="0"/>
              <a:t>Posture</a:t>
            </a:r>
            <a:endParaRPr lang="en-US" dirty="0"/>
          </a:p>
        </p:txBody>
      </p:sp>
      <p:pic>
        <p:nvPicPr>
          <p:cNvPr id="2050" name="Picture 2" descr="https://nigesecurityguy.files.wordpress.com/2014/01/defensible-actions-matrix-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 y="1637445"/>
            <a:ext cx="8829675" cy="5021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078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Operating System Hardening</a:t>
            </a:r>
            <a:endParaRPr lang="en-US" dirty="0"/>
          </a:p>
        </p:txBody>
      </p:sp>
      <p:sp>
        <p:nvSpPr>
          <p:cNvPr id="3" name="Content Placeholder 2"/>
          <p:cNvSpPr>
            <a:spLocks noGrp="1"/>
          </p:cNvSpPr>
          <p:nvPr>
            <p:ph idx="1"/>
          </p:nvPr>
        </p:nvSpPr>
        <p:spPr>
          <a:xfrm>
            <a:off x="457200" y="1847891"/>
            <a:ext cx="8229600" cy="4592665"/>
          </a:xfrm>
        </p:spPr>
        <p:txBody>
          <a:bodyPr>
            <a:normAutofit/>
          </a:bodyPr>
          <a:lstStyle/>
          <a:p>
            <a:r>
              <a:rPr lang="en-US" dirty="0" smtClean="0"/>
              <a:t>Keep patches up to date</a:t>
            </a:r>
          </a:p>
          <a:p>
            <a:r>
              <a:rPr lang="en-US" dirty="0" smtClean="0"/>
              <a:t>Only run what’s necessary</a:t>
            </a:r>
          </a:p>
          <a:p>
            <a:r>
              <a:rPr lang="en-US" dirty="0" smtClean="0"/>
              <a:t>Configure user and group permissions</a:t>
            </a:r>
          </a:p>
          <a:p>
            <a:r>
              <a:rPr lang="en-US" dirty="0" smtClean="0"/>
              <a:t>Add-on security controls</a:t>
            </a:r>
          </a:p>
          <a:p>
            <a:pPr lvl="1"/>
            <a:r>
              <a:rPr lang="en-US" dirty="0" smtClean="0"/>
              <a:t>Antivirus, host firewalls, IDS/IPS</a:t>
            </a:r>
          </a:p>
          <a:p>
            <a:r>
              <a:rPr lang="en-US" dirty="0" smtClean="0"/>
              <a:t>Test security</a:t>
            </a:r>
          </a:p>
          <a:p>
            <a:pPr lvl="1"/>
            <a:r>
              <a:rPr lang="en-US" dirty="0">
                <a:hlinkClick r:id="rId2"/>
              </a:rPr>
              <a:t>http://www.whatsmyip.org/port-scanner</a:t>
            </a:r>
            <a:r>
              <a:rPr lang="en-US" dirty="0" smtClean="0">
                <a:hlinkClick r:id="rId2"/>
              </a:rPr>
              <a:t>/</a:t>
            </a:r>
            <a:r>
              <a:rPr lang="en-US" dirty="0" smtClean="0"/>
              <a:t> </a:t>
            </a:r>
          </a:p>
          <a:p>
            <a:pPr lvl="1"/>
            <a:r>
              <a:rPr lang="en-US" dirty="0">
                <a:hlinkClick r:id="rId3"/>
              </a:rPr>
              <a:t>https://</a:t>
            </a:r>
            <a:r>
              <a:rPr lang="en-US" dirty="0" smtClean="0">
                <a:hlinkClick r:id="rId3"/>
              </a:rPr>
              <a:t>www.grc.com</a:t>
            </a:r>
            <a:r>
              <a:rPr lang="en-US" dirty="0" smtClean="0"/>
              <a:t> </a:t>
            </a:r>
            <a:endParaRPr lang="en-US" dirty="0"/>
          </a:p>
        </p:txBody>
      </p:sp>
    </p:spTree>
    <p:extLst>
      <p:ext uri="{BB962C8B-B14F-4D97-AF65-F5344CB8AC3E}">
        <p14:creationId xmlns:p14="http://schemas.microsoft.com/office/powerpoint/2010/main" val="4004076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we trying to prevent?</a:t>
            </a:r>
            <a:endParaRPr lang="en-US" dirty="0"/>
          </a:p>
        </p:txBody>
      </p:sp>
      <p:sp>
        <p:nvSpPr>
          <p:cNvPr id="3" name="Content Placeholder 2"/>
          <p:cNvSpPr>
            <a:spLocks noGrp="1"/>
          </p:cNvSpPr>
          <p:nvPr>
            <p:ph idx="1"/>
          </p:nvPr>
        </p:nvSpPr>
        <p:spPr/>
        <p:txBody>
          <a:bodyPr/>
          <a:lstStyle/>
          <a:p>
            <a:r>
              <a:rPr lang="en-US" dirty="0" smtClean="0"/>
              <a:t>Malware – malicious software</a:t>
            </a:r>
          </a:p>
          <a:p>
            <a:pPr lvl="1"/>
            <a:r>
              <a:rPr lang="en-US" dirty="0" smtClean="0"/>
              <a:t>Viruses, worms, Trojans, insider attacks, backdoors, logic bombs, adware, spyware, …</a:t>
            </a:r>
            <a:endParaRPr lang="en-US" dirty="0"/>
          </a:p>
        </p:txBody>
      </p:sp>
    </p:spTree>
    <p:extLst>
      <p:ext uri="{BB962C8B-B14F-4D97-AF65-F5344CB8AC3E}">
        <p14:creationId xmlns:p14="http://schemas.microsoft.com/office/powerpoint/2010/main" val="25183969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&amp; Vulnerabilities</a:t>
            </a:r>
            <a:endParaRPr lang="en-US" dirty="0"/>
          </a:p>
        </p:txBody>
      </p:sp>
      <p:sp>
        <p:nvSpPr>
          <p:cNvPr id="3" name="Content Placeholder 2"/>
          <p:cNvSpPr>
            <a:spLocks noGrp="1"/>
          </p:cNvSpPr>
          <p:nvPr>
            <p:ph idx="1"/>
          </p:nvPr>
        </p:nvSpPr>
        <p:spPr>
          <a:xfrm>
            <a:off x="457200" y="1847891"/>
            <a:ext cx="8229600" cy="4486647"/>
          </a:xfrm>
        </p:spPr>
        <p:txBody>
          <a:bodyPr>
            <a:normAutofit lnSpcReduction="10000"/>
          </a:bodyPr>
          <a:lstStyle/>
          <a:p>
            <a:r>
              <a:rPr lang="en-US" dirty="0" smtClean="0"/>
              <a:t>Main threats – Attackers &amp; Code </a:t>
            </a:r>
          </a:p>
          <a:p>
            <a:r>
              <a:rPr lang="en-US" dirty="0" smtClean="0"/>
              <a:t>Attackers</a:t>
            </a:r>
          </a:p>
          <a:p>
            <a:pPr lvl="1"/>
            <a:r>
              <a:rPr lang="en-US" dirty="0" smtClean="0"/>
              <a:t>Masquerader</a:t>
            </a:r>
          </a:p>
          <a:p>
            <a:pPr lvl="2"/>
            <a:r>
              <a:rPr lang="en-US" dirty="0" smtClean="0"/>
              <a:t>Outsider</a:t>
            </a:r>
          </a:p>
          <a:p>
            <a:pPr lvl="1"/>
            <a:r>
              <a:rPr lang="en-US" dirty="0" smtClean="0"/>
              <a:t>Misfeasor</a:t>
            </a:r>
          </a:p>
          <a:p>
            <a:pPr lvl="2"/>
            <a:r>
              <a:rPr lang="en-US" dirty="0" smtClean="0"/>
              <a:t>Insider</a:t>
            </a:r>
          </a:p>
          <a:p>
            <a:pPr lvl="1"/>
            <a:r>
              <a:rPr lang="en-US" dirty="0" smtClean="0"/>
              <a:t>Clandestine</a:t>
            </a:r>
          </a:p>
          <a:p>
            <a:pPr lvl="2"/>
            <a:r>
              <a:rPr lang="en-US" dirty="0" smtClean="0"/>
              <a:t>Either</a:t>
            </a:r>
          </a:p>
          <a:p>
            <a:r>
              <a:rPr lang="en-US" dirty="0" smtClean="0"/>
              <a:t>Passive &amp; Active Attacks</a:t>
            </a:r>
            <a:endParaRPr lang="en-US" dirty="0"/>
          </a:p>
        </p:txBody>
      </p:sp>
    </p:spTree>
    <p:extLst>
      <p:ext uri="{BB962C8B-B14F-4D97-AF65-F5344CB8AC3E}">
        <p14:creationId xmlns:p14="http://schemas.microsoft.com/office/powerpoint/2010/main" val="26624749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a:xfrm>
            <a:off x="132522" y="709108"/>
            <a:ext cx="9011478" cy="769441"/>
          </a:xfrm>
        </p:spPr>
        <p:txBody>
          <a:bodyPr wrap="square">
            <a:spAutoFit/>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dirty="0" smtClean="0"/>
              <a:t>Viruses, Worms, Trojans, Rootkits</a:t>
            </a:r>
          </a:p>
        </p:txBody>
      </p:sp>
      <p:sp>
        <p:nvSpPr>
          <p:cNvPr id="5123" name="Rectangle 2"/>
          <p:cNvSpPr>
            <a:spLocks noGrp="1" noChangeArrowheads="1"/>
          </p:cNvSpPr>
          <p:nvPr>
            <p:ph idx="1"/>
          </p:nvPr>
        </p:nvSpPr>
        <p:spPr>
          <a:xfrm>
            <a:off x="457200" y="1524000"/>
            <a:ext cx="8226425" cy="4724400"/>
          </a:xfrm>
        </p:spPr>
        <p:txBody>
          <a:bodyPr rtlCol="0">
            <a:normAutofit/>
          </a:bodyPr>
          <a:lstStyle/>
          <a:p>
            <a:pPr eaLnBrk="1" fontAlgn="auto" hangingPunct="1">
              <a:lnSpc>
                <a:spcPct val="110000"/>
              </a:lnSpc>
              <a:spcBef>
                <a:spcPts val="500"/>
              </a:spcBef>
              <a:spcAft>
                <a:spcPts val="0"/>
              </a:spcAft>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400" dirty="0" smtClean="0">
                <a:solidFill>
                  <a:schemeClr val="accent6"/>
                </a:solidFill>
              </a:rPr>
              <a:t>Malware</a:t>
            </a:r>
            <a:r>
              <a:rPr lang="en-GB" sz="2400" dirty="0" smtClean="0"/>
              <a:t> can be classified into several categories, depending on propagation and concealment</a:t>
            </a:r>
          </a:p>
          <a:p>
            <a:pPr eaLnBrk="1" fontAlgn="auto" hangingPunct="1">
              <a:lnSpc>
                <a:spcPct val="110000"/>
              </a:lnSpc>
              <a:spcBef>
                <a:spcPts val="500"/>
              </a:spcBef>
              <a:spcAft>
                <a:spcPts val="0"/>
              </a:spcAft>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400" dirty="0" smtClean="0"/>
              <a:t>Propagation</a:t>
            </a:r>
          </a:p>
          <a:p>
            <a:pPr lvl="1" eaLnBrk="1" fontAlgn="auto" hangingPunct="1">
              <a:lnSpc>
                <a:spcPct val="110000"/>
              </a:lnSpc>
              <a:spcBef>
                <a:spcPts val="500"/>
              </a:spcBef>
              <a:spcAft>
                <a:spcPts val="0"/>
              </a:spcAft>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smtClean="0">
                <a:solidFill>
                  <a:schemeClr val="accent6"/>
                </a:solidFill>
              </a:rPr>
              <a:t>Virus</a:t>
            </a:r>
            <a:r>
              <a:rPr lang="en-GB" sz="2000" dirty="0" smtClean="0"/>
              <a:t>: human-assisted propagation (e.g., open email attachment)</a:t>
            </a:r>
          </a:p>
          <a:p>
            <a:pPr lvl="1" eaLnBrk="1" fontAlgn="auto" hangingPunct="1">
              <a:lnSpc>
                <a:spcPct val="110000"/>
              </a:lnSpc>
              <a:spcBef>
                <a:spcPts val="500"/>
              </a:spcBef>
              <a:spcAft>
                <a:spcPts val="0"/>
              </a:spcAft>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smtClean="0">
                <a:solidFill>
                  <a:schemeClr val="accent6"/>
                </a:solidFill>
              </a:rPr>
              <a:t>Worm</a:t>
            </a:r>
            <a:r>
              <a:rPr lang="en-GB" sz="2000" dirty="0" smtClean="0"/>
              <a:t>: automatic propagation without human assistance</a:t>
            </a:r>
          </a:p>
          <a:p>
            <a:pPr eaLnBrk="1" fontAlgn="auto" hangingPunct="1">
              <a:lnSpc>
                <a:spcPct val="110000"/>
              </a:lnSpc>
              <a:spcBef>
                <a:spcPts val="500"/>
              </a:spcBef>
              <a:spcAft>
                <a:spcPts val="0"/>
              </a:spcAft>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400" dirty="0" smtClean="0"/>
              <a:t>Concealment</a:t>
            </a:r>
          </a:p>
          <a:p>
            <a:pPr lvl="1" eaLnBrk="1" fontAlgn="auto" hangingPunct="1">
              <a:lnSpc>
                <a:spcPct val="110000"/>
              </a:lnSpc>
              <a:spcBef>
                <a:spcPts val="500"/>
              </a:spcBef>
              <a:spcAft>
                <a:spcPts val="0"/>
              </a:spcAft>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smtClean="0">
                <a:solidFill>
                  <a:schemeClr val="accent6"/>
                </a:solidFill>
              </a:rPr>
              <a:t>Rootkit</a:t>
            </a:r>
            <a:r>
              <a:rPr lang="en-GB" sz="2000" dirty="0" smtClean="0"/>
              <a:t>: modifies operating system to hide its existence</a:t>
            </a:r>
          </a:p>
          <a:p>
            <a:pPr lvl="1" eaLnBrk="1" fontAlgn="auto" hangingPunct="1">
              <a:lnSpc>
                <a:spcPct val="110000"/>
              </a:lnSpc>
              <a:spcBef>
                <a:spcPts val="500"/>
              </a:spcBef>
              <a:spcAft>
                <a:spcPts val="0"/>
              </a:spcAft>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smtClean="0">
                <a:solidFill>
                  <a:schemeClr val="accent6"/>
                </a:solidFill>
              </a:rPr>
              <a:t>Trojan</a:t>
            </a:r>
            <a:r>
              <a:rPr lang="en-GB" sz="2000" dirty="0" smtClean="0"/>
              <a:t>: provides desirable functionality but hides malicious operation</a:t>
            </a:r>
          </a:p>
          <a:p>
            <a:pPr eaLnBrk="1" fontAlgn="auto" hangingPunct="1">
              <a:lnSpc>
                <a:spcPct val="110000"/>
              </a:lnSpc>
              <a:spcBef>
                <a:spcPts val="500"/>
              </a:spcBef>
              <a:spcAft>
                <a:spcPts val="0"/>
              </a:spcAft>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400" dirty="0" smtClean="0"/>
              <a:t>Various types of payloads, ranging from annoyance to crime</a:t>
            </a:r>
          </a:p>
        </p:txBody>
      </p:sp>
    </p:spTree>
    <p:extLst>
      <p:ext uri="{BB962C8B-B14F-4D97-AF65-F5344CB8AC3E}">
        <p14:creationId xmlns:p14="http://schemas.microsoft.com/office/powerpoint/2010/main" val="9013015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altLang="en-US" smtClean="0"/>
              <a:t>Insider Attacks</a:t>
            </a:r>
          </a:p>
        </p:txBody>
      </p:sp>
      <p:sp>
        <p:nvSpPr>
          <p:cNvPr id="9219" name="Content Placeholder 2"/>
          <p:cNvSpPr>
            <a:spLocks noGrp="1"/>
          </p:cNvSpPr>
          <p:nvPr>
            <p:ph idx="1"/>
          </p:nvPr>
        </p:nvSpPr>
        <p:spPr>
          <a:xfrm>
            <a:off x="457200" y="1847891"/>
            <a:ext cx="8229600" cy="4658925"/>
          </a:xfrm>
        </p:spPr>
        <p:txBody>
          <a:bodyPr>
            <a:normAutofit fontScale="85000" lnSpcReduction="20000"/>
          </a:bodyPr>
          <a:lstStyle/>
          <a:p>
            <a:pPr eaLnBrk="1" hangingPunct="1"/>
            <a:r>
              <a:rPr lang="en-US" altLang="en-US" dirty="0" smtClean="0"/>
              <a:t>Someone who is a part of the organization</a:t>
            </a:r>
          </a:p>
          <a:p>
            <a:pPr eaLnBrk="1" hangingPunct="1"/>
            <a:r>
              <a:rPr lang="en-US" altLang="en-US" dirty="0" smtClean="0"/>
              <a:t>For malware, a security hole created by one of its programmers</a:t>
            </a:r>
          </a:p>
          <a:p>
            <a:pPr>
              <a:defRPr/>
            </a:pPr>
            <a:r>
              <a:rPr lang="en-US" dirty="0" smtClean="0"/>
              <a:t>E.g., a </a:t>
            </a:r>
            <a:r>
              <a:rPr lang="en-US" b="1" dirty="0" smtClean="0"/>
              <a:t>backdoor </a:t>
            </a:r>
            <a:r>
              <a:rPr lang="en-US" dirty="0" smtClean="0"/>
              <a:t>(sometimes </a:t>
            </a:r>
            <a:r>
              <a:rPr lang="en-US" b="1" dirty="0" smtClean="0"/>
              <a:t>trapdoor</a:t>
            </a:r>
            <a:r>
              <a:rPr lang="en-US" dirty="0" smtClean="0"/>
              <a:t>)</a:t>
            </a:r>
          </a:p>
          <a:p>
            <a:pPr lvl="1">
              <a:defRPr/>
            </a:pPr>
            <a:r>
              <a:rPr lang="en-US" dirty="0" smtClean="0"/>
              <a:t>Hidden </a:t>
            </a:r>
            <a:r>
              <a:rPr lang="en-US" dirty="0"/>
              <a:t>feature or command in a program that allows a user to perform actions he or she would not normally be allowed to do. </a:t>
            </a:r>
          </a:p>
          <a:p>
            <a:pPr lvl="1">
              <a:defRPr/>
            </a:pPr>
            <a:r>
              <a:rPr lang="en-US" dirty="0" smtClean="0"/>
              <a:t>The </a:t>
            </a:r>
            <a:r>
              <a:rPr lang="en-US" dirty="0"/>
              <a:t>program performs completely as expected and </a:t>
            </a:r>
            <a:r>
              <a:rPr lang="en-US" dirty="0" smtClean="0"/>
              <a:t>advertised under normal operations. </a:t>
            </a:r>
            <a:endParaRPr lang="en-US" dirty="0"/>
          </a:p>
          <a:p>
            <a:pPr lvl="1">
              <a:defRPr/>
            </a:pPr>
            <a:r>
              <a:rPr lang="en-US" dirty="0"/>
              <a:t>But if the hidden feature is activated, the program does something unexpected, often in violation of security policies, such as performing a privilege escalation.</a:t>
            </a:r>
          </a:p>
          <a:p>
            <a:pPr eaLnBrk="1" hangingPunct="1"/>
            <a:endParaRPr lang="en-US" altLang="en-US" dirty="0" smtClean="0"/>
          </a:p>
        </p:txBody>
      </p:sp>
    </p:spTree>
    <p:extLst>
      <p:ext uri="{BB962C8B-B14F-4D97-AF65-F5344CB8AC3E}">
        <p14:creationId xmlns:p14="http://schemas.microsoft.com/office/powerpoint/2010/main" val="29774323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dirty="0" smtClean="0"/>
              <a:t>Backdoors</a:t>
            </a:r>
          </a:p>
        </p:txBody>
      </p:sp>
      <p:sp>
        <p:nvSpPr>
          <p:cNvPr id="2" name="Text Placeholder 1"/>
          <p:cNvSpPr>
            <a:spLocks noGrp="1"/>
          </p:cNvSpPr>
          <p:nvPr>
            <p:ph type="body" idx="1"/>
          </p:nvPr>
        </p:nvSpPr>
        <p:spPr/>
        <p:txBody>
          <a:bodyPr/>
          <a:lstStyle/>
          <a:p>
            <a:r>
              <a:rPr lang="en-US" altLang="en-US" dirty="0"/>
              <a:t>Non-malicious</a:t>
            </a:r>
            <a:endParaRPr lang="en-US" dirty="0"/>
          </a:p>
        </p:txBody>
      </p:sp>
      <p:sp>
        <p:nvSpPr>
          <p:cNvPr id="11267" name="Content Placeholder 2"/>
          <p:cNvSpPr>
            <a:spLocks noGrp="1"/>
          </p:cNvSpPr>
          <p:nvPr>
            <p:ph sz="half" idx="2"/>
          </p:nvPr>
        </p:nvSpPr>
        <p:spPr>
          <a:xfrm>
            <a:off x="457200" y="2461984"/>
            <a:ext cx="4040188" cy="4111094"/>
          </a:xfrm>
        </p:spPr>
        <p:txBody>
          <a:bodyPr>
            <a:normAutofit lnSpcReduction="10000"/>
          </a:bodyPr>
          <a:lstStyle/>
          <a:p>
            <a:pPr eaLnBrk="1" hangingPunct="1"/>
            <a:r>
              <a:rPr lang="en-US" altLang="en-US" dirty="0" smtClean="0"/>
              <a:t>Some backdoors are intentionally put into a program by its programmers</a:t>
            </a:r>
          </a:p>
          <a:p>
            <a:pPr lvl="1" eaLnBrk="1" hangingPunct="1"/>
            <a:r>
              <a:rPr lang="en-US" altLang="en-US" dirty="0" smtClean="0"/>
              <a:t>Debugging purpose (bypass some tedious steps to speed up debugging)</a:t>
            </a:r>
          </a:p>
          <a:p>
            <a:pPr lvl="1" eaLnBrk="1" hangingPunct="1"/>
            <a:r>
              <a:rPr lang="en-US" altLang="en-US" dirty="0" smtClean="0"/>
              <a:t>Many computer games have backdoors</a:t>
            </a:r>
          </a:p>
          <a:p>
            <a:pPr lvl="2" eaLnBrk="1" hangingPunct="1"/>
            <a:r>
              <a:rPr lang="en-US" altLang="en-US" dirty="0" smtClean="0"/>
              <a:t>Secret key code to change gaming role (full health, full map, invincible) </a:t>
            </a:r>
          </a:p>
        </p:txBody>
      </p:sp>
      <p:sp>
        <p:nvSpPr>
          <p:cNvPr id="3" name="Text Placeholder 2"/>
          <p:cNvSpPr>
            <a:spLocks noGrp="1"/>
          </p:cNvSpPr>
          <p:nvPr>
            <p:ph type="body" sz="quarter" idx="3"/>
          </p:nvPr>
        </p:nvSpPr>
        <p:spPr/>
        <p:txBody>
          <a:bodyPr/>
          <a:lstStyle/>
          <a:p>
            <a:r>
              <a:rPr lang="en-US" altLang="en-US" dirty="0"/>
              <a:t>Malicious</a:t>
            </a:r>
            <a:endParaRPr lang="en-US" dirty="0"/>
          </a:p>
        </p:txBody>
      </p:sp>
      <p:sp>
        <p:nvSpPr>
          <p:cNvPr id="6" name="Content Placeholder 5"/>
          <p:cNvSpPr>
            <a:spLocks noGrp="1"/>
          </p:cNvSpPr>
          <p:nvPr>
            <p:ph sz="quarter" idx="4"/>
          </p:nvPr>
        </p:nvSpPr>
        <p:spPr>
          <a:xfrm>
            <a:off x="4645025" y="2461984"/>
            <a:ext cx="4041775" cy="4111094"/>
          </a:xfrm>
        </p:spPr>
        <p:txBody>
          <a:bodyPr>
            <a:normAutofit fontScale="92500" lnSpcReduction="10000"/>
          </a:bodyPr>
          <a:lstStyle/>
          <a:p>
            <a:r>
              <a:rPr lang="en-US" altLang="en-US" dirty="0"/>
              <a:t>Deliberate backdoors inserted by malicious programmers</a:t>
            </a:r>
          </a:p>
          <a:p>
            <a:pPr lvl="1"/>
            <a:r>
              <a:rPr lang="en-US" altLang="en-US" dirty="0"/>
              <a:t>Blackmail, secret </a:t>
            </a:r>
            <a:r>
              <a:rPr lang="en-US" altLang="en-US" dirty="0" smtClean="0"/>
              <a:t>privilege</a:t>
            </a:r>
            <a:endParaRPr lang="en-US" altLang="en-US" dirty="0"/>
          </a:p>
          <a:p>
            <a:r>
              <a:rPr lang="en-US" altLang="en-US" dirty="0"/>
              <a:t>Backdoor created by malware on compromised machines</a:t>
            </a:r>
          </a:p>
          <a:p>
            <a:pPr lvl="1"/>
            <a:r>
              <a:rPr lang="en-US" altLang="en-US" dirty="0"/>
              <a:t>Open a TCP listening service, anyone can have a shell connection to the machine without account and password</a:t>
            </a:r>
          </a:p>
          <a:p>
            <a:pPr lvl="1"/>
            <a:r>
              <a:rPr lang="en-US" altLang="en-US" dirty="0"/>
              <a:t>Example: Code Red II</a:t>
            </a:r>
          </a:p>
          <a:p>
            <a:endParaRPr lang="en-US" dirty="0"/>
          </a:p>
        </p:txBody>
      </p:sp>
    </p:spTree>
    <p:extLst>
      <p:ext uri="{BB962C8B-B14F-4D97-AF65-F5344CB8AC3E}">
        <p14:creationId xmlns:p14="http://schemas.microsoft.com/office/powerpoint/2010/main" val="30507398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152400"/>
            <a:ext cx="8229600" cy="1143000"/>
          </a:xfrm>
        </p:spPr>
        <p:txBody>
          <a:bodyPr/>
          <a:lstStyle/>
          <a:p>
            <a:pPr eaLnBrk="1" hangingPunct="1"/>
            <a:r>
              <a:rPr lang="en-US" altLang="en-US" smtClean="0"/>
              <a:t>Logic Bombs</a:t>
            </a:r>
          </a:p>
        </p:txBody>
      </p:sp>
      <p:sp>
        <p:nvSpPr>
          <p:cNvPr id="3" name="Content Placeholder 2"/>
          <p:cNvSpPr>
            <a:spLocks noGrp="1"/>
          </p:cNvSpPr>
          <p:nvPr>
            <p:ph idx="1"/>
          </p:nvPr>
        </p:nvSpPr>
        <p:spPr>
          <a:xfrm>
            <a:off x="457200" y="1295400"/>
            <a:ext cx="8534400" cy="3200400"/>
          </a:xfrm>
        </p:spPr>
        <p:txBody>
          <a:bodyPr rtlCol="0">
            <a:normAutofit fontScale="85000" lnSpcReduction="20000"/>
          </a:bodyPr>
          <a:lstStyle/>
          <a:p>
            <a:pPr eaLnBrk="1" fontAlgn="auto" hangingPunct="1">
              <a:spcAft>
                <a:spcPts val="0"/>
              </a:spcAft>
              <a:defRPr/>
            </a:pPr>
            <a:r>
              <a:rPr lang="en-US" dirty="0" smtClean="0"/>
              <a:t>Performs </a:t>
            </a:r>
            <a:r>
              <a:rPr lang="en-US" dirty="0"/>
              <a:t>a malicious action as a result of </a:t>
            </a:r>
            <a:r>
              <a:rPr lang="en-US" dirty="0" smtClean="0"/>
              <a:t>a certain </a:t>
            </a:r>
            <a:r>
              <a:rPr lang="en-US" dirty="0"/>
              <a:t>logic </a:t>
            </a:r>
            <a:r>
              <a:rPr lang="en-US" dirty="0" smtClean="0"/>
              <a:t>condition</a:t>
            </a:r>
          </a:p>
          <a:p>
            <a:pPr eaLnBrk="1" fontAlgn="auto" hangingPunct="1">
              <a:spcAft>
                <a:spcPts val="0"/>
              </a:spcAft>
              <a:defRPr/>
            </a:pPr>
            <a:r>
              <a:rPr lang="en-US" dirty="0" smtClean="0"/>
              <a:t>A </a:t>
            </a:r>
            <a:r>
              <a:rPr lang="en-US" dirty="0"/>
              <a:t>programmer coding up the software for the payroll system </a:t>
            </a:r>
            <a:r>
              <a:rPr lang="en-US" dirty="0" smtClean="0"/>
              <a:t>puts in code </a:t>
            </a:r>
            <a:r>
              <a:rPr lang="en-US" dirty="0"/>
              <a:t>that makes the program crash should it ever process two </a:t>
            </a:r>
            <a:r>
              <a:rPr lang="en-US" dirty="0" smtClean="0"/>
              <a:t>consecutive payrolls </a:t>
            </a:r>
            <a:r>
              <a:rPr lang="en-US" dirty="0"/>
              <a:t>without paying </a:t>
            </a:r>
            <a:r>
              <a:rPr lang="en-US" dirty="0" smtClean="0"/>
              <a:t>him</a:t>
            </a:r>
          </a:p>
          <a:p>
            <a:pPr eaLnBrk="1" fontAlgn="auto" hangingPunct="1">
              <a:spcAft>
                <a:spcPts val="0"/>
              </a:spcAft>
              <a:defRPr/>
            </a:pPr>
            <a:r>
              <a:rPr lang="en-US" dirty="0" smtClean="0"/>
              <a:t>Combine </a:t>
            </a:r>
            <a:r>
              <a:rPr lang="en-US" dirty="0"/>
              <a:t>a </a:t>
            </a:r>
            <a:r>
              <a:rPr lang="en-US" dirty="0" smtClean="0"/>
              <a:t>logic bomb </a:t>
            </a:r>
            <a:r>
              <a:rPr lang="en-US" dirty="0"/>
              <a:t>with a </a:t>
            </a:r>
            <a:r>
              <a:rPr lang="en-US" dirty="0" smtClean="0"/>
              <a:t>backdoor to tailor access</a:t>
            </a:r>
            <a:endParaRPr lang="en-US" dirty="0"/>
          </a:p>
        </p:txBody>
      </p:sp>
      <p:pic>
        <p:nvPicPr>
          <p:cNvPr id="133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026552"/>
            <a:ext cx="363855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45083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41853"/>
            <a:ext cx="8229600" cy="1143000"/>
          </a:xfrm>
        </p:spPr>
        <p:txBody>
          <a:bodyPr/>
          <a:lstStyle/>
          <a:p>
            <a:pPr eaLnBrk="1" hangingPunct="1"/>
            <a:r>
              <a:rPr lang="en-US" altLang="en-US" smtClean="0"/>
              <a:t>Trojan Horses</a:t>
            </a:r>
          </a:p>
        </p:txBody>
      </p:sp>
      <p:sp>
        <p:nvSpPr>
          <p:cNvPr id="3" name="Content Placeholder 2"/>
          <p:cNvSpPr>
            <a:spLocks noGrp="1"/>
          </p:cNvSpPr>
          <p:nvPr>
            <p:ph idx="1"/>
          </p:nvPr>
        </p:nvSpPr>
        <p:spPr>
          <a:xfrm>
            <a:off x="450573" y="1384853"/>
            <a:ext cx="8229600" cy="2590800"/>
          </a:xfrm>
        </p:spPr>
        <p:txBody>
          <a:bodyPr rtlCol="0">
            <a:normAutofit fontScale="77500" lnSpcReduction="20000"/>
          </a:bodyPr>
          <a:lstStyle/>
          <a:p>
            <a:pPr eaLnBrk="1" fontAlgn="auto" hangingPunct="1">
              <a:spcAft>
                <a:spcPts val="0"/>
              </a:spcAft>
              <a:defRPr/>
            </a:pPr>
            <a:r>
              <a:rPr lang="en-US" dirty="0"/>
              <a:t>A </a:t>
            </a:r>
            <a:r>
              <a:rPr lang="en-US" b="1" dirty="0"/>
              <a:t>Trojan horse (or Trojan) </a:t>
            </a:r>
            <a:r>
              <a:rPr lang="en-US" dirty="0"/>
              <a:t>is </a:t>
            </a:r>
            <a:r>
              <a:rPr lang="en-US" dirty="0" smtClean="0"/>
              <a:t>a malware </a:t>
            </a:r>
            <a:r>
              <a:rPr lang="en-US" dirty="0"/>
              <a:t>program that appears to perform some useful task, but which </a:t>
            </a:r>
            <a:r>
              <a:rPr lang="en-US" dirty="0" smtClean="0"/>
              <a:t>also does </a:t>
            </a:r>
            <a:r>
              <a:rPr lang="en-US" dirty="0"/>
              <a:t>something with negative consequences (e.g., launches a </a:t>
            </a:r>
            <a:r>
              <a:rPr lang="en-US" dirty="0" err="1"/>
              <a:t>keylogger</a:t>
            </a:r>
            <a:r>
              <a:rPr lang="en-US" dirty="0"/>
              <a:t>).</a:t>
            </a:r>
          </a:p>
          <a:p>
            <a:pPr eaLnBrk="1" fontAlgn="auto" hangingPunct="1">
              <a:spcAft>
                <a:spcPts val="0"/>
              </a:spcAft>
              <a:defRPr/>
            </a:pPr>
            <a:r>
              <a:rPr lang="en-US" dirty="0" smtClean="0"/>
              <a:t>Trojan </a:t>
            </a:r>
            <a:r>
              <a:rPr lang="en-US" dirty="0"/>
              <a:t>horses can be installed as part of the payload </a:t>
            </a:r>
            <a:r>
              <a:rPr lang="en-US" dirty="0" smtClean="0"/>
              <a:t>of other </a:t>
            </a:r>
            <a:r>
              <a:rPr lang="en-US" dirty="0"/>
              <a:t>malware but are often installed by a user or administrator, </a:t>
            </a:r>
            <a:r>
              <a:rPr lang="en-US" dirty="0" smtClean="0"/>
              <a:t>either deliberately </a:t>
            </a:r>
            <a:r>
              <a:rPr lang="en-US" dirty="0"/>
              <a:t>or accidentally.</a:t>
            </a:r>
          </a:p>
        </p:txBody>
      </p:sp>
      <p:pic>
        <p:nvPicPr>
          <p:cNvPr id="1741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678" t="5392" r="5845" b="2248"/>
          <a:stretch/>
        </p:blipFill>
        <p:spPr bwMode="auto">
          <a:xfrm>
            <a:off x="1046921" y="3657600"/>
            <a:ext cx="7036905" cy="311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7503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81000" y="172707"/>
            <a:ext cx="8229600" cy="1143000"/>
          </a:xfrm>
        </p:spPr>
        <p:txBody>
          <a:bodyPr/>
          <a:lstStyle/>
          <a:p>
            <a:pPr eaLnBrk="1" hangingPunct="1"/>
            <a:r>
              <a:rPr lang="en-US" altLang="en-US" dirty="0" smtClean="0"/>
              <a:t>Adware</a:t>
            </a:r>
          </a:p>
        </p:txBody>
      </p:sp>
      <p:grpSp>
        <p:nvGrpSpPr>
          <p:cNvPr id="23558" name="Group 29"/>
          <p:cNvGrpSpPr>
            <a:grpSpLocks/>
          </p:cNvGrpSpPr>
          <p:nvPr/>
        </p:nvGrpSpPr>
        <p:grpSpPr bwMode="auto">
          <a:xfrm>
            <a:off x="678656" y="1097614"/>
            <a:ext cx="7634288" cy="5395913"/>
            <a:chOff x="533400" y="304800"/>
            <a:chExt cx="8690718" cy="6301661"/>
          </a:xfrm>
        </p:grpSpPr>
        <p:pic>
          <p:nvPicPr>
            <p:cNvPr id="7" name="Picture 6" descr="04-10d.tif"/>
            <p:cNvPicPr>
              <a:picLocks noChangeAspect="1"/>
            </p:cNvPicPr>
            <p:nvPr/>
          </p:nvPicPr>
          <p:blipFill>
            <a:blip r:embed="rId2"/>
            <a:stretch>
              <a:fillRect/>
            </a:stretch>
          </p:blipFill>
          <p:spPr>
            <a:xfrm>
              <a:off x="6401306" y="686719"/>
              <a:ext cx="1828864" cy="17538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04-10c.tif"/>
            <p:cNvPicPr>
              <a:picLocks noChangeAspect="1"/>
            </p:cNvPicPr>
            <p:nvPr/>
          </p:nvPicPr>
          <p:blipFill>
            <a:blip r:embed="rId3"/>
            <a:stretch>
              <a:fillRect/>
            </a:stretch>
          </p:blipFill>
          <p:spPr>
            <a:xfrm>
              <a:off x="927365" y="679303"/>
              <a:ext cx="1695133" cy="12699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561" name="Picture 8" descr="04-10b.w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3893130"/>
              <a:ext cx="2076048" cy="148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Picture 9" descr="04-10a.w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0772" y="4634345"/>
              <a:ext cx="1996228" cy="165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11" descr="C:\Documents and Settings\goodrich\Local Settings\Temporary Internet Files\Content.IE5\CMP8HFYX\MCj04366820000[1].w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367" y="1066800"/>
              <a:ext cx="572431" cy="722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4" name="TextBox 11"/>
            <p:cNvSpPr txBox="1">
              <a:spLocks noChangeArrowheads="1"/>
            </p:cNvSpPr>
            <p:nvPr/>
          </p:nvSpPr>
          <p:spPr bwMode="auto">
            <a:xfrm>
              <a:off x="533400" y="304800"/>
              <a:ext cx="2830549" cy="35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87000"/>
                </a:lnSpc>
                <a:spcBef>
                  <a:spcPct val="0"/>
                </a:spcBef>
                <a:buClr>
                  <a:srgbClr val="000000"/>
                </a:buClr>
                <a:buFont typeface="Arial" panose="020B0604020202020204" pitchFamily="34" charset="0"/>
                <a:buNone/>
              </a:pPr>
              <a:r>
                <a:rPr lang="en-US" altLang="en-US" sz="1600">
                  <a:latin typeface="Arial" panose="020B0604020202020204" pitchFamily="34" charset="0"/>
                </a:rPr>
                <a:t>Adware software payload</a:t>
              </a:r>
            </a:p>
          </p:txBody>
        </p:sp>
        <p:cxnSp>
          <p:nvCxnSpPr>
            <p:cNvPr id="13" name="Straight Arrow Connector 12"/>
            <p:cNvCxnSpPr/>
            <p:nvPr/>
          </p:nvCxnSpPr>
          <p:spPr>
            <a:xfrm>
              <a:off x="2819480" y="1218810"/>
              <a:ext cx="3428215" cy="38191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566" name="TextBox 13"/>
            <p:cNvSpPr txBox="1">
              <a:spLocks noChangeArrowheads="1"/>
            </p:cNvSpPr>
            <p:nvPr/>
          </p:nvSpPr>
          <p:spPr bwMode="auto">
            <a:xfrm>
              <a:off x="3352800" y="725269"/>
              <a:ext cx="2571435" cy="60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87000"/>
                </a:lnSpc>
                <a:spcBef>
                  <a:spcPct val="0"/>
                </a:spcBef>
                <a:buClr>
                  <a:srgbClr val="000000"/>
                </a:buClr>
                <a:buFont typeface="Arial" panose="020B0604020202020204" pitchFamily="34" charset="0"/>
                <a:buNone/>
              </a:pPr>
              <a:r>
                <a:rPr lang="en-US" altLang="en-US" sz="1600" dirty="0">
                  <a:latin typeface="Arial" panose="020B0604020202020204" pitchFamily="34" charset="0"/>
                </a:rPr>
                <a:t>Adware engine infects </a:t>
              </a:r>
            </a:p>
            <a:p>
              <a:pPr>
                <a:lnSpc>
                  <a:spcPct val="87000"/>
                </a:lnSpc>
                <a:spcBef>
                  <a:spcPct val="0"/>
                </a:spcBef>
                <a:buClr>
                  <a:srgbClr val="000000"/>
                </a:buClr>
                <a:buFont typeface="Arial" panose="020B0604020202020204" pitchFamily="34" charset="0"/>
                <a:buNone/>
              </a:pPr>
              <a:r>
                <a:rPr lang="en-US" altLang="en-US" sz="1600" dirty="0">
                  <a:latin typeface="Arial" panose="020B0604020202020204" pitchFamily="34" charset="0"/>
                </a:rPr>
                <a:t>     a user’s computer</a:t>
              </a:r>
            </a:p>
          </p:txBody>
        </p:sp>
        <p:sp>
          <p:nvSpPr>
            <p:cNvPr id="23567" name="TextBox 14"/>
            <p:cNvSpPr txBox="1">
              <a:spLocks noChangeArrowheads="1"/>
            </p:cNvSpPr>
            <p:nvPr/>
          </p:nvSpPr>
          <p:spPr bwMode="auto">
            <a:xfrm>
              <a:off x="6489201" y="304800"/>
              <a:ext cx="1755773" cy="35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87000"/>
                </a:lnSpc>
                <a:spcBef>
                  <a:spcPct val="0"/>
                </a:spcBef>
                <a:buClr>
                  <a:srgbClr val="000000"/>
                </a:buClr>
                <a:buFont typeface="Arial" panose="020B0604020202020204" pitchFamily="34" charset="0"/>
                <a:buNone/>
              </a:pPr>
              <a:r>
                <a:rPr lang="en-US" altLang="en-US" sz="1600">
                  <a:latin typeface="Arial" panose="020B0604020202020204" pitchFamily="34" charset="0"/>
                </a:rPr>
                <a:t>Computer user</a:t>
              </a:r>
            </a:p>
          </p:txBody>
        </p:sp>
        <p:sp>
          <p:nvSpPr>
            <p:cNvPr id="23568" name="TextBox 15"/>
            <p:cNvSpPr txBox="1">
              <a:spLocks noChangeArrowheads="1"/>
            </p:cNvSpPr>
            <p:nvPr/>
          </p:nvSpPr>
          <p:spPr bwMode="auto">
            <a:xfrm>
              <a:off x="4608092" y="5421868"/>
              <a:ext cx="1649938" cy="35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87000"/>
                </a:lnSpc>
                <a:spcBef>
                  <a:spcPct val="0"/>
                </a:spcBef>
                <a:buClr>
                  <a:srgbClr val="000000"/>
                </a:buClr>
                <a:buFont typeface="Arial" panose="020B0604020202020204" pitchFamily="34" charset="0"/>
                <a:buNone/>
              </a:pPr>
              <a:r>
                <a:rPr lang="en-US" altLang="en-US" sz="1600">
                  <a:latin typeface="Arial" panose="020B0604020202020204" pitchFamily="34" charset="0"/>
                </a:rPr>
                <a:t>Adware agent</a:t>
              </a:r>
            </a:p>
          </p:txBody>
        </p:sp>
        <p:sp>
          <p:nvSpPr>
            <p:cNvPr id="23569" name="TextBox 16"/>
            <p:cNvSpPr txBox="1">
              <a:spLocks noChangeArrowheads="1"/>
            </p:cNvSpPr>
            <p:nvPr/>
          </p:nvSpPr>
          <p:spPr bwMode="auto">
            <a:xfrm>
              <a:off x="3818720" y="2590800"/>
              <a:ext cx="2792231" cy="85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87000"/>
                </a:lnSpc>
                <a:spcBef>
                  <a:spcPct val="0"/>
                </a:spcBef>
                <a:buClr>
                  <a:srgbClr val="000000"/>
                </a:buClr>
                <a:buFont typeface="Arial" panose="020B0604020202020204" pitchFamily="34" charset="0"/>
                <a:buNone/>
              </a:pPr>
              <a:r>
                <a:rPr lang="en-US" altLang="en-US" sz="1600">
                  <a:latin typeface="Arial" panose="020B0604020202020204" pitchFamily="34" charset="0"/>
                </a:rPr>
                <a:t>Adware engine requests </a:t>
              </a:r>
            </a:p>
            <a:p>
              <a:pPr>
                <a:lnSpc>
                  <a:spcPct val="87000"/>
                </a:lnSpc>
                <a:spcBef>
                  <a:spcPct val="0"/>
                </a:spcBef>
                <a:buClr>
                  <a:srgbClr val="000000"/>
                </a:buClr>
                <a:buFont typeface="Arial" panose="020B0604020202020204" pitchFamily="34" charset="0"/>
                <a:buNone/>
              </a:pPr>
              <a:r>
                <a:rPr lang="en-US" altLang="en-US" sz="1600">
                  <a:latin typeface="Arial" panose="020B0604020202020204" pitchFamily="34" charset="0"/>
                </a:rPr>
                <a:t>advertisements</a:t>
              </a:r>
            </a:p>
            <a:p>
              <a:pPr>
                <a:lnSpc>
                  <a:spcPct val="87000"/>
                </a:lnSpc>
                <a:spcBef>
                  <a:spcPct val="0"/>
                </a:spcBef>
                <a:buClr>
                  <a:srgbClr val="000000"/>
                </a:buClr>
                <a:buFont typeface="Arial" panose="020B0604020202020204" pitchFamily="34" charset="0"/>
                <a:buNone/>
              </a:pPr>
              <a:r>
                <a:rPr lang="en-US" altLang="en-US" sz="1600">
                  <a:latin typeface="Arial" panose="020B0604020202020204" pitchFamily="34" charset="0"/>
                </a:rPr>
                <a:t>from adware agent</a:t>
              </a:r>
            </a:p>
          </p:txBody>
        </p:sp>
        <p:cxnSp>
          <p:nvCxnSpPr>
            <p:cNvPr id="18" name="Straight Arrow Connector 17"/>
            <p:cNvCxnSpPr/>
            <p:nvPr/>
          </p:nvCxnSpPr>
          <p:spPr>
            <a:xfrm rot="5400000">
              <a:off x="5562684" y="2590731"/>
              <a:ext cx="1295929" cy="114394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571" name="TextBox 18"/>
            <p:cNvSpPr txBox="1">
              <a:spLocks noChangeArrowheads="1"/>
            </p:cNvSpPr>
            <p:nvPr/>
          </p:nvSpPr>
          <p:spPr bwMode="auto">
            <a:xfrm>
              <a:off x="1295400" y="6248400"/>
              <a:ext cx="1378050" cy="35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87000"/>
                </a:lnSpc>
                <a:spcBef>
                  <a:spcPct val="0"/>
                </a:spcBef>
                <a:buClr>
                  <a:srgbClr val="000000"/>
                </a:buClr>
                <a:buFont typeface="Arial" panose="020B0604020202020204" pitchFamily="34" charset="0"/>
                <a:buNone/>
              </a:pPr>
              <a:r>
                <a:rPr lang="en-US" altLang="en-US" sz="1600">
                  <a:latin typeface="Arial" panose="020B0604020202020204" pitchFamily="34" charset="0"/>
                </a:rPr>
                <a:t>Advertisers</a:t>
              </a:r>
            </a:p>
          </p:txBody>
        </p:sp>
        <p:sp>
          <p:nvSpPr>
            <p:cNvPr id="20" name="Freeform 19"/>
            <p:cNvSpPr/>
            <p:nvPr/>
          </p:nvSpPr>
          <p:spPr>
            <a:xfrm>
              <a:off x="1232778" y="4129551"/>
              <a:ext cx="898167" cy="574732"/>
            </a:xfrm>
            <a:custGeom>
              <a:avLst/>
              <a:gdLst>
                <a:gd name="connsiteX0" fmla="*/ 0 w 898902"/>
                <a:gd name="connsiteY0" fmla="*/ 573438 h 573438"/>
                <a:gd name="connsiteX1" fmla="*/ 263471 w 898902"/>
                <a:gd name="connsiteY1" fmla="*/ 92990 h 573438"/>
                <a:gd name="connsiteX2" fmla="*/ 898902 w 898902"/>
                <a:gd name="connsiteY2" fmla="*/ 15499 h 573438"/>
              </a:gdLst>
              <a:ahLst/>
              <a:cxnLst>
                <a:cxn ang="0">
                  <a:pos x="connsiteX0" y="connsiteY0"/>
                </a:cxn>
                <a:cxn ang="0">
                  <a:pos x="connsiteX1" y="connsiteY1"/>
                </a:cxn>
                <a:cxn ang="0">
                  <a:pos x="connsiteX2" y="connsiteY2"/>
                </a:cxn>
              </a:cxnLst>
              <a:rect l="l" t="t" r="r" b="b"/>
              <a:pathLst>
                <a:path w="898902" h="573438">
                  <a:moveTo>
                    <a:pt x="0" y="573438"/>
                  </a:moveTo>
                  <a:cubicBezTo>
                    <a:pt x="56827" y="379709"/>
                    <a:pt x="113654" y="185980"/>
                    <a:pt x="263471" y="92990"/>
                  </a:cubicBezTo>
                  <a:cubicBezTo>
                    <a:pt x="413288" y="0"/>
                    <a:pt x="656095" y="7749"/>
                    <a:pt x="898902" y="15499"/>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lnSpc>
                  <a:spcPct val="87000"/>
                </a:lnSpc>
                <a:buClr>
                  <a:srgbClr val="000000"/>
                </a:buClr>
                <a:buSzPct val="100000"/>
                <a:buFont typeface="Arial" charset="0"/>
                <a:buNone/>
                <a:defRPr/>
              </a:pPr>
              <a:endParaRPr lang="en-US" sz="1600"/>
            </a:p>
          </p:txBody>
        </p:sp>
        <p:sp>
          <p:nvSpPr>
            <p:cNvPr id="21" name="Freeform 20"/>
            <p:cNvSpPr/>
            <p:nvPr/>
          </p:nvSpPr>
          <p:spPr>
            <a:xfrm>
              <a:off x="3627288" y="4038705"/>
              <a:ext cx="612634" cy="163150"/>
            </a:xfrm>
            <a:custGeom>
              <a:avLst/>
              <a:gdLst>
                <a:gd name="connsiteX0" fmla="*/ 0 w 612183"/>
                <a:gd name="connsiteY0" fmla="*/ 23247 h 162732"/>
                <a:gd name="connsiteX1" fmla="*/ 240223 w 612183"/>
                <a:gd name="connsiteY1" fmla="*/ 23247 h 162732"/>
                <a:gd name="connsiteX2" fmla="*/ 612183 w 612183"/>
                <a:gd name="connsiteY2" fmla="*/ 162732 h 162732"/>
              </a:gdLst>
              <a:ahLst/>
              <a:cxnLst>
                <a:cxn ang="0">
                  <a:pos x="connsiteX0" y="connsiteY0"/>
                </a:cxn>
                <a:cxn ang="0">
                  <a:pos x="connsiteX1" y="connsiteY1"/>
                </a:cxn>
                <a:cxn ang="0">
                  <a:pos x="connsiteX2" y="connsiteY2"/>
                </a:cxn>
              </a:cxnLst>
              <a:rect l="l" t="t" r="r" b="b"/>
              <a:pathLst>
                <a:path w="612183" h="162732">
                  <a:moveTo>
                    <a:pt x="0" y="23247"/>
                  </a:moveTo>
                  <a:cubicBezTo>
                    <a:pt x="69096" y="11623"/>
                    <a:pt x="138193" y="0"/>
                    <a:pt x="240223" y="23247"/>
                  </a:cubicBezTo>
                  <a:cubicBezTo>
                    <a:pt x="342254" y="46495"/>
                    <a:pt x="477218" y="104613"/>
                    <a:pt x="612183" y="162732"/>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lnSpc>
                  <a:spcPct val="87000"/>
                </a:lnSpc>
                <a:buClr>
                  <a:srgbClr val="000000"/>
                </a:buClr>
                <a:buSzPct val="100000"/>
                <a:buFont typeface="Arial" charset="0"/>
                <a:buNone/>
                <a:defRPr/>
              </a:pPr>
              <a:endParaRPr lang="en-US" sz="1600"/>
            </a:p>
          </p:txBody>
        </p:sp>
        <p:sp>
          <p:nvSpPr>
            <p:cNvPr id="22" name="Freeform 21"/>
            <p:cNvSpPr/>
            <p:nvPr/>
          </p:nvSpPr>
          <p:spPr>
            <a:xfrm>
              <a:off x="6553109" y="4266745"/>
              <a:ext cx="1340926" cy="637767"/>
            </a:xfrm>
            <a:custGeom>
              <a:avLst/>
              <a:gdLst>
                <a:gd name="connsiteX0" fmla="*/ 0 w 1433593"/>
                <a:gd name="connsiteY0" fmla="*/ 488197 h 659969"/>
                <a:gd name="connsiteX1" fmla="*/ 635431 w 1433593"/>
                <a:gd name="connsiteY1" fmla="*/ 658678 h 659969"/>
                <a:gd name="connsiteX2" fmla="*/ 1255363 w 1433593"/>
                <a:gd name="connsiteY2" fmla="*/ 480448 h 659969"/>
                <a:gd name="connsiteX3" fmla="*/ 1433593 w 1433593"/>
                <a:gd name="connsiteY3" fmla="*/ 0 h 659969"/>
              </a:gdLst>
              <a:ahLst/>
              <a:cxnLst>
                <a:cxn ang="0">
                  <a:pos x="connsiteX0" y="connsiteY0"/>
                </a:cxn>
                <a:cxn ang="0">
                  <a:pos x="connsiteX1" y="connsiteY1"/>
                </a:cxn>
                <a:cxn ang="0">
                  <a:pos x="connsiteX2" y="connsiteY2"/>
                </a:cxn>
                <a:cxn ang="0">
                  <a:pos x="connsiteX3" y="connsiteY3"/>
                </a:cxn>
              </a:cxnLst>
              <a:rect l="l" t="t" r="r" b="b"/>
              <a:pathLst>
                <a:path w="1433593" h="659969">
                  <a:moveTo>
                    <a:pt x="0" y="488197"/>
                  </a:moveTo>
                  <a:cubicBezTo>
                    <a:pt x="213102" y="574083"/>
                    <a:pt x="426204" y="659969"/>
                    <a:pt x="635431" y="658678"/>
                  </a:cubicBezTo>
                  <a:cubicBezTo>
                    <a:pt x="844658" y="657387"/>
                    <a:pt x="1122336" y="590228"/>
                    <a:pt x="1255363" y="480448"/>
                  </a:cubicBezTo>
                  <a:cubicBezTo>
                    <a:pt x="1388390" y="370668"/>
                    <a:pt x="1410991" y="185334"/>
                    <a:pt x="1433593" y="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lnSpc>
                  <a:spcPct val="87000"/>
                </a:lnSpc>
                <a:buClr>
                  <a:srgbClr val="000000"/>
                </a:buClr>
                <a:buSzPct val="100000"/>
                <a:buFont typeface="Arial" charset="0"/>
                <a:buNone/>
                <a:defRPr/>
              </a:pPr>
              <a:endParaRPr lang="en-US" sz="1600"/>
            </a:p>
          </p:txBody>
        </p:sp>
        <p:sp>
          <p:nvSpPr>
            <p:cNvPr id="23" name="Freeform 22"/>
            <p:cNvSpPr/>
            <p:nvPr/>
          </p:nvSpPr>
          <p:spPr>
            <a:xfrm>
              <a:off x="7624765" y="2572212"/>
              <a:ext cx="184332" cy="565462"/>
            </a:xfrm>
            <a:custGeom>
              <a:avLst/>
              <a:gdLst>
                <a:gd name="connsiteX0" fmla="*/ 131736 w 184688"/>
                <a:gd name="connsiteY0" fmla="*/ 565688 h 565688"/>
                <a:gd name="connsiteX1" fmla="*/ 162732 w 184688"/>
                <a:gd name="connsiteY1" fmla="*/ 278969 h 565688"/>
                <a:gd name="connsiteX2" fmla="*/ 0 w 184688"/>
                <a:gd name="connsiteY2" fmla="*/ 0 h 565688"/>
              </a:gdLst>
              <a:ahLst/>
              <a:cxnLst>
                <a:cxn ang="0">
                  <a:pos x="connsiteX0" y="connsiteY0"/>
                </a:cxn>
                <a:cxn ang="0">
                  <a:pos x="connsiteX1" y="connsiteY1"/>
                </a:cxn>
                <a:cxn ang="0">
                  <a:pos x="connsiteX2" y="connsiteY2"/>
                </a:cxn>
              </a:cxnLst>
              <a:rect l="l" t="t" r="r" b="b"/>
              <a:pathLst>
                <a:path w="184688" h="565688">
                  <a:moveTo>
                    <a:pt x="131736" y="565688"/>
                  </a:moveTo>
                  <a:cubicBezTo>
                    <a:pt x="158212" y="469469"/>
                    <a:pt x="184688" y="373250"/>
                    <a:pt x="162732" y="278969"/>
                  </a:cubicBezTo>
                  <a:cubicBezTo>
                    <a:pt x="140776" y="184688"/>
                    <a:pt x="70388" y="92344"/>
                    <a:pt x="0" y="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lnSpc>
                  <a:spcPct val="87000"/>
                </a:lnSpc>
                <a:buClr>
                  <a:srgbClr val="000000"/>
                </a:buClr>
                <a:buSzPct val="100000"/>
                <a:buFont typeface="Arial" charset="0"/>
                <a:buNone/>
                <a:defRPr/>
              </a:pPr>
              <a:endParaRPr lang="en-US" sz="1600"/>
            </a:p>
          </p:txBody>
        </p:sp>
        <p:sp>
          <p:nvSpPr>
            <p:cNvPr id="23576" name="TextBox 23"/>
            <p:cNvSpPr txBox="1">
              <a:spLocks noChangeArrowheads="1"/>
            </p:cNvSpPr>
            <p:nvPr/>
          </p:nvSpPr>
          <p:spPr bwMode="auto">
            <a:xfrm>
              <a:off x="533400" y="3124200"/>
              <a:ext cx="2795880" cy="60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87000"/>
                </a:lnSpc>
                <a:spcBef>
                  <a:spcPct val="0"/>
                </a:spcBef>
                <a:buClr>
                  <a:srgbClr val="000000"/>
                </a:buClr>
                <a:buFont typeface="Arial" panose="020B0604020202020204" pitchFamily="34" charset="0"/>
                <a:buNone/>
              </a:pPr>
              <a:r>
                <a:rPr lang="en-US" altLang="en-US" sz="1600">
                  <a:latin typeface="Arial" panose="020B0604020202020204" pitchFamily="34" charset="0"/>
                </a:rPr>
                <a:t>Advertisers contract with</a:t>
              </a:r>
            </a:p>
            <a:p>
              <a:pPr>
                <a:lnSpc>
                  <a:spcPct val="87000"/>
                </a:lnSpc>
                <a:spcBef>
                  <a:spcPct val="0"/>
                </a:spcBef>
                <a:buClr>
                  <a:srgbClr val="000000"/>
                </a:buClr>
                <a:buFont typeface="Arial" panose="020B0604020202020204" pitchFamily="34" charset="0"/>
                <a:buNone/>
              </a:pPr>
              <a:r>
                <a:rPr lang="en-US" altLang="en-US" sz="1600">
                  <a:latin typeface="Arial" panose="020B0604020202020204" pitchFamily="34" charset="0"/>
                </a:rPr>
                <a:t>adware agent for content</a:t>
              </a:r>
            </a:p>
          </p:txBody>
        </p:sp>
        <p:sp>
          <p:nvSpPr>
            <p:cNvPr id="23577" name="TextBox 24"/>
            <p:cNvSpPr txBox="1">
              <a:spLocks noChangeArrowheads="1"/>
            </p:cNvSpPr>
            <p:nvPr/>
          </p:nvSpPr>
          <p:spPr bwMode="auto">
            <a:xfrm>
              <a:off x="6705600" y="4953000"/>
              <a:ext cx="2518518" cy="60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87000"/>
                </a:lnSpc>
                <a:spcBef>
                  <a:spcPct val="0"/>
                </a:spcBef>
                <a:buClr>
                  <a:srgbClr val="000000"/>
                </a:buClr>
                <a:buFont typeface="Arial" panose="020B0604020202020204" pitchFamily="34" charset="0"/>
                <a:buNone/>
              </a:pPr>
              <a:r>
                <a:rPr lang="en-US" altLang="en-US" sz="1600">
                  <a:latin typeface="Arial" panose="020B0604020202020204" pitchFamily="34" charset="0"/>
                </a:rPr>
                <a:t>Adware agent delivers</a:t>
              </a:r>
            </a:p>
            <a:p>
              <a:pPr>
                <a:lnSpc>
                  <a:spcPct val="87000"/>
                </a:lnSpc>
                <a:spcBef>
                  <a:spcPct val="0"/>
                </a:spcBef>
                <a:buClr>
                  <a:srgbClr val="000000"/>
                </a:buClr>
                <a:buFont typeface="Arial" panose="020B0604020202020204" pitchFamily="34" charset="0"/>
                <a:buNone/>
              </a:pPr>
              <a:r>
                <a:rPr lang="en-US" altLang="en-US" sz="1600">
                  <a:latin typeface="Arial" panose="020B0604020202020204" pitchFamily="34" charset="0"/>
                </a:rPr>
                <a:t>ad content to user</a:t>
              </a:r>
            </a:p>
          </p:txBody>
        </p:sp>
        <p:pic>
          <p:nvPicPr>
            <p:cNvPr id="23578" name="Picture 25" descr="4-10e.t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3733800"/>
              <a:ext cx="1091184" cy="107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9" name="Picture 26" descr="4-10e.t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66710" y="3179620"/>
              <a:ext cx="1091184" cy="107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58163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198828"/>
            <a:ext cx="8229600" cy="1143000"/>
          </a:xfrm>
        </p:spPr>
        <p:txBody>
          <a:bodyPr/>
          <a:lstStyle/>
          <a:p>
            <a:pPr eaLnBrk="1" hangingPunct="1"/>
            <a:r>
              <a:rPr lang="en-US" altLang="en-US" dirty="0" smtClean="0"/>
              <a:t>Spyware</a:t>
            </a:r>
          </a:p>
        </p:txBody>
      </p:sp>
      <p:grpSp>
        <p:nvGrpSpPr>
          <p:cNvPr id="24582" name="Group 16"/>
          <p:cNvGrpSpPr>
            <a:grpSpLocks/>
          </p:cNvGrpSpPr>
          <p:nvPr/>
        </p:nvGrpSpPr>
        <p:grpSpPr bwMode="auto">
          <a:xfrm>
            <a:off x="685800" y="1283378"/>
            <a:ext cx="7921625" cy="5248275"/>
            <a:chOff x="304800" y="228600"/>
            <a:chExt cx="8748001" cy="6231360"/>
          </a:xfrm>
        </p:grpSpPr>
        <p:pic>
          <p:nvPicPr>
            <p:cNvPr id="6" name="Picture 5" descr="04-11a.tif"/>
            <p:cNvPicPr>
              <a:picLocks noChangeAspect="1"/>
            </p:cNvPicPr>
            <p:nvPr/>
          </p:nvPicPr>
          <p:blipFill>
            <a:blip r:embed="rId3"/>
            <a:stretch>
              <a:fillRect/>
            </a:stretch>
          </p:blipFill>
          <p:spPr>
            <a:xfrm>
              <a:off x="457321" y="699816"/>
              <a:ext cx="2231704" cy="16737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584" name="TextBox 6"/>
            <p:cNvSpPr txBox="1">
              <a:spLocks noChangeArrowheads="1"/>
            </p:cNvSpPr>
            <p:nvPr/>
          </p:nvSpPr>
          <p:spPr bwMode="auto">
            <a:xfrm>
              <a:off x="304800" y="304800"/>
              <a:ext cx="2859103" cy="36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87000"/>
                </a:lnSpc>
                <a:spcBef>
                  <a:spcPct val="0"/>
                </a:spcBef>
                <a:buClr>
                  <a:srgbClr val="000000"/>
                </a:buClr>
                <a:buFont typeface="Arial" panose="020B0604020202020204" pitchFamily="34" charset="0"/>
                <a:buNone/>
              </a:pPr>
              <a:r>
                <a:rPr lang="en-US" altLang="en-US" sz="1600">
                  <a:latin typeface="Arial" panose="020B0604020202020204" pitchFamily="34" charset="0"/>
                </a:rPr>
                <a:t>Spyware software payload</a:t>
              </a:r>
            </a:p>
          </p:txBody>
        </p:sp>
        <p:cxnSp>
          <p:nvCxnSpPr>
            <p:cNvPr id="8" name="Straight Arrow Connector 7"/>
            <p:cNvCxnSpPr/>
            <p:nvPr/>
          </p:nvCxnSpPr>
          <p:spPr>
            <a:xfrm>
              <a:off x="2818755" y="1370828"/>
              <a:ext cx="2743612" cy="22995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586" name="TextBox 8"/>
            <p:cNvSpPr txBox="1">
              <a:spLocks noChangeArrowheads="1"/>
            </p:cNvSpPr>
            <p:nvPr/>
          </p:nvSpPr>
          <p:spPr bwMode="auto">
            <a:xfrm>
              <a:off x="2819400" y="725269"/>
              <a:ext cx="2860874" cy="61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87000"/>
                </a:lnSpc>
                <a:spcBef>
                  <a:spcPct val="0"/>
                </a:spcBef>
                <a:buClr>
                  <a:srgbClr val="000000"/>
                </a:buClr>
                <a:buFont typeface="Arial" panose="020B0604020202020204" pitchFamily="34" charset="0"/>
                <a:buNone/>
              </a:pPr>
              <a:r>
                <a:rPr lang="en-US" altLang="en-US" sz="1600">
                  <a:latin typeface="Arial" panose="020B0604020202020204" pitchFamily="34" charset="0"/>
                </a:rPr>
                <a:t>1. Spyware engine infects </a:t>
              </a:r>
            </a:p>
            <a:p>
              <a:pPr>
                <a:lnSpc>
                  <a:spcPct val="87000"/>
                </a:lnSpc>
                <a:spcBef>
                  <a:spcPct val="0"/>
                </a:spcBef>
                <a:buClr>
                  <a:srgbClr val="000000"/>
                </a:buClr>
                <a:buFont typeface="Arial" panose="020B0604020202020204" pitchFamily="34" charset="0"/>
                <a:buNone/>
              </a:pPr>
              <a:r>
                <a:rPr lang="en-US" altLang="en-US" sz="1600">
                  <a:latin typeface="Arial" panose="020B0604020202020204" pitchFamily="34" charset="0"/>
                </a:rPr>
                <a:t>    a user’s computer.</a:t>
              </a:r>
            </a:p>
          </p:txBody>
        </p:sp>
        <p:sp>
          <p:nvSpPr>
            <p:cNvPr id="24587" name="TextBox 9"/>
            <p:cNvSpPr txBox="1">
              <a:spLocks noChangeArrowheads="1"/>
            </p:cNvSpPr>
            <p:nvPr/>
          </p:nvSpPr>
          <p:spPr bwMode="auto">
            <a:xfrm>
              <a:off x="6336801" y="228600"/>
              <a:ext cx="1703213" cy="36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87000"/>
                </a:lnSpc>
                <a:spcBef>
                  <a:spcPct val="0"/>
                </a:spcBef>
                <a:buClr>
                  <a:srgbClr val="000000"/>
                </a:buClr>
                <a:buFont typeface="Arial" panose="020B0604020202020204" pitchFamily="34" charset="0"/>
                <a:buNone/>
              </a:pPr>
              <a:r>
                <a:rPr lang="en-US" altLang="en-US" sz="1600">
                  <a:latin typeface="Arial" panose="020B0604020202020204" pitchFamily="34" charset="0"/>
                </a:rPr>
                <a:t>Computer user</a:t>
              </a:r>
            </a:p>
          </p:txBody>
        </p:sp>
        <p:sp>
          <p:nvSpPr>
            <p:cNvPr id="24588" name="TextBox 10"/>
            <p:cNvSpPr txBox="1">
              <a:spLocks noChangeArrowheads="1"/>
            </p:cNvSpPr>
            <p:nvPr/>
          </p:nvSpPr>
          <p:spPr bwMode="auto">
            <a:xfrm>
              <a:off x="2490771" y="6096000"/>
              <a:ext cx="3223749" cy="36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87000"/>
                </a:lnSpc>
                <a:spcBef>
                  <a:spcPct val="0"/>
                </a:spcBef>
                <a:buClr>
                  <a:srgbClr val="000000"/>
                </a:buClr>
                <a:buFont typeface="Arial" panose="020B0604020202020204" pitchFamily="34" charset="0"/>
                <a:buNone/>
              </a:pPr>
              <a:r>
                <a:rPr lang="en-US" altLang="en-US" sz="1600">
                  <a:latin typeface="Arial" panose="020B0604020202020204" pitchFamily="34" charset="0"/>
                </a:rPr>
                <a:t>Spyware data collection agent</a:t>
              </a:r>
            </a:p>
          </p:txBody>
        </p:sp>
        <p:sp>
          <p:nvSpPr>
            <p:cNvPr id="24589" name="TextBox 11"/>
            <p:cNvSpPr txBox="1">
              <a:spLocks noChangeArrowheads="1"/>
            </p:cNvSpPr>
            <p:nvPr/>
          </p:nvSpPr>
          <p:spPr bwMode="auto">
            <a:xfrm>
              <a:off x="2666999" y="2429470"/>
              <a:ext cx="3011334" cy="872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87000"/>
                </a:lnSpc>
                <a:spcBef>
                  <a:spcPct val="0"/>
                </a:spcBef>
                <a:buClr>
                  <a:srgbClr val="000000"/>
                </a:buClr>
                <a:buFont typeface="Arial" panose="020B0604020202020204" pitchFamily="34" charset="0"/>
                <a:buNone/>
              </a:pPr>
              <a:r>
                <a:rPr lang="en-US" altLang="en-US" sz="1600">
                  <a:latin typeface="Arial" panose="020B0604020202020204" pitchFamily="34" charset="0"/>
                </a:rPr>
                <a:t>2. Spyware process collects</a:t>
              </a:r>
            </a:p>
            <a:p>
              <a:pPr>
                <a:lnSpc>
                  <a:spcPct val="87000"/>
                </a:lnSpc>
                <a:spcBef>
                  <a:spcPct val="0"/>
                </a:spcBef>
                <a:buClr>
                  <a:srgbClr val="000000"/>
                </a:buClr>
                <a:buFont typeface="Arial" panose="020B0604020202020204" pitchFamily="34" charset="0"/>
                <a:buNone/>
              </a:pPr>
              <a:r>
                <a:rPr lang="en-US" altLang="en-US" sz="1600">
                  <a:latin typeface="Arial" panose="020B0604020202020204" pitchFamily="34" charset="0"/>
                </a:rPr>
                <a:t>    keystrokes, passwords, </a:t>
              </a:r>
            </a:p>
            <a:p>
              <a:pPr>
                <a:lnSpc>
                  <a:spcPct val="87000"/>
                </a:lnSpc>
                <a:spcBef>
                  <a:spcPct val="0"/>
                </a:spcBef>
                <a:buClr>
                  <a:srgbClr val="000000"/>
                </a:buClr>
                <a:buFont typeface="Arial" panose="020B0604020202020204" pitchFamily="34" charset="0"/>
                <a:buNone/>
              </a:pPr>
              <a:r>
                <a:rPr lang="en-US" altLang="en-US" sz="1600">
                  <a:latin typeface="Arial" panose="020B0604020202020204" pitchFamily="34" charset="0"/>
                </a:rPr>
                <a:t>    and screen captures.</a:t>
              </a:r>
            </a:p>
          </p:txBody>
        </p:sp>
        <p:cxnSp>
          <p:nvCxnSpPr>
            <p:cNvPr id="13" name="Straight Arrow Connector 12"/>
            <p:cNvCxnSpPr/>
            <p:nvPr/>
          </p:nvCxnSpPr>
          <p:spPr>
            <a:xfrm rot="5400000">
              <a:off x="5029431" y="3048040"/>
              <a:ext cx="1980993" cy="137092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591" name="TextBox 13"/>
            <p:cNvSpPr txBox="1">
              <a:spLocks noChangeArrowheads="1"/>
            </p:cNvSpPr>
            <p:nvPr/>
          </p:nvSpPr>
          <p:spPr bwMode="auto">
            <a:xfrm>
              <a:off x="6177766" y="3657600"/>
              <a:ext cx="2875035" cy="13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87000"/>
                </a:lnSpc>
                <a:spcBef>
                  <a:spcPct val="0"/>
                </a:spcBef>
                <a:buClr>
                  <a:srgbClr val="000000"/>
                </a:buClr>
                <a:buFont typeface="Arial" panose="020B0604020202020204" pitchFamily="34" charset="0"/>
                <a:buNone/>
              </a:pPr>
              <a:r>
                <a:rPr lang="en-US" altLang="en-US" sz="1600" dirty="0">
                  <a:latin typeface="Arial" panose="020B0604020202020204" pitchFamily="34" charset="0"/>
                </a:rPr>
                <a:t>3. Spyware process</a:t>
              </a:r>
            </a:p>
            <a:p>
              <a:pPr>
                <a:lnSpc>
                  <a:spcPct val="87000"/>
                </a:lnSpc>
                <a:spcBef>
                  <a:spcPct val="0"/>
                </a:spcBef>
                <a:buClr>
                  <a:srgbClr val="000000"/>
                </a:buClr>
                <a:buFont typeface="Arial" panose="020B0604020202020204" pitchFamily="34" charset="0"/>
                <a:buNone/>
              </a:pPr>
              <a:r>
                <a:rPr lang="en-US" altLang="en-US" sz="1600" dirty="0">
                  <a:latin typeface="Arial" panose="020B0604020202020204" pitchFamily="34" charset="0"/>
                </a:rPr>
                <a:t>     periodically sends</a:t>
              </a:r>
            </a:p>
            <a:p>
              <a:pPr>
                <a:lnSpc>
                  <a:spcPct val="87000"/>
                </a:lnSpc>
                <a:spcBef>
                  <a:spcPct val="0"/>
                </a:spcBef>
                <a:buClr>
                  <a:srgbClr val="000000"/>
                </a:buClr>
                <a:buFont typeface="Arial" panose="020B0604020202020204" pitchFamily="34" charset="0"/>
                <a:buNone/>
              </a:pPr>
              <a:r>
                <a:rPr lang="en-US" altLang="en-US" sz="1600" dirty="0">
                  <a:latin typeface="Arial" panose="020B0604020202020204" pitchFamily="34" charset="0"/>
                </a:rPr>
                <a:t>     collected data to</a:t>
              </a:r>
            </a:p>
            <a:p>
              <a:pPr>
                <a:lnSpc>
                  <a:spcPct val="87000"/>
                </a:lnSpc>
                <a:spcBef>
                  <a:spcPct val="0"/>
                </a:spcBef>
                <a:buClr>
                  <a:srgbClr val="000000"/>
                </a:buClr>
                <a:buFont typeface="Arial" panose="020B0604020202020204" pitchFamily="34" charset="0"/>
                <a:buNone/>
              </a:pPr>
              <a:r>
                <a:rPr lang="en-US" altLang="en-US" sz="1600" dirty="0">
                  <a:latin typeface="Arial" panose="020B0604020202020204" pitchFamily="34" charset="0"/>
                </a:rPr>
                <a:t>     spyware data collection</a:t>
              </a:r>
            </a:p>
            <a:p>
              <a:pPr>
                <a:lnSpc>
                  <a:spcPct val="87000"/>
                </a:lnSpc>
                <a:spcBef>
                  <a:spcPct val="0"/>
                </a:spcBef>
                <a:buClr>
                  <a:srgbClr val="000000"/>
                </a:buClr>
                <a:buFont typeface="Arial" panose="020B0604020202020204" pitchFamily="34" charset="0"/>
                <a:buNone/>
              </a:pPr>
              <a:r>
                <a:rPr lang="en-US" altLang="en-US" sz="1600" dirty="0">
                  <a:latin typeface="Arial" panose="020B0604020202020204" pitchFamily="34" charset="0"/>
                </a:rPr>
                <a:t>     agent.</a:t>
              </a:r>
            </a:p>
          </p:txBody>
        </p:sp>
        <p:pic>
          <p:nvPicPr>
            <p:cNvPr id="15" name="Picture 14" descr="4-11c.tif"/>
            <p:cNvPicPr>
              <a:picLocks noChangeAspect="1"/>
            </p:cNvPicPr>
            <p:nvPr/>
          </p:nvPicPr>
          <p:blipFill>
            <a:blip r:embed="rId4"/>
            <a:stretch>
              <a:fillRect/>
            </a:stretch>
          </p:blipFill>
          <p:spPr>
            <a:xfrm>
              <a:off x="5792023" y="601803"/>
              <a:ext cx="2992553" cy="2029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descr="04-11b.wmf"/>
            <p:cNvPicPr>
              <a:picLocks noChangeAspect="1"/>
            </p:cNvPicPr>
            <p:nvPr/>
          </p:nvPicPr>
          <p:blipFill>
            <a:blip r:embed="rId5"/>
            <a:stretch>
              <a:fillRect/>
            </a:stretch>
          </p:blipFill>
          <p:spPr>
            <a:xfrm>
              <a:off x="2971275" y="4037911"/>
              <a:ext cx="2005554" cy="19583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28717536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381000"/>
            <a:ext cx="8229600" cy="1143000"/>
          </a:xfrm>
        </p:spPr>
        <p:txBody>
          <a:bodyPr/>
          <a:lstStyle/>
          <a:p>
            <a:pPr eaLnBrk="1" hangingPunct="1"/>
            <a:r>
              <a:rPr lang="en-US" altLang="en-US" dirty="0" smtClean="0"/>
              <a:t>Recent Trends</a:t>
            </a:r>
          </a:p>
        </p:txBody>
      </p:sp>
      <p:sp>
        <p:nvSpPr>
          <p:cNvPr id="3" name="Content Placeholder 2"/>
          <p:cNvSpPr>
            <a:spLocks noGrp="1"/>
          </p:cNvSpPr>
          <p:nvPr>
            <p:ph idx="1"/>
          </p:nvPr>
        </p:nvSpPr>
        <p:spPr>
          <a:xfrm>
            <a:off x="457200" y="1338469"/>
            <a:ext cx="8226425" cy="1219200"/>
          </a:xfrm>
        </p:spPr>
        <p:txBody>
          <a:bodyPr rtlCol="0">
            <a:normAutofit fontScale="85000" lnSpcReduction="10000"/>
          </a:bodyPr>
          <a:lstStyle/>
          <a:p>
            <a:pPr eaLnBrk="1" fontAlgn="auto" hangingPunct="1">
              <a:lnSpc>
                <a:spcPct val="110000"/>
              </a:lnSpc>
              <a:spcAft>
                <a:spcPts val="0"/>
              </a:spcAft>
              <a:defRPr/>
            </a:pPr>
            <a:r>
              <a:rPr lang="en-US" dirty="0" smtClean="0"/>
              <a:t>Trojans currently have largest infection potential</a:t>
            </a:r>
          </a:p>
          <a:p>
            <a:pPr lvl="1" eaLnBrk="1" fontAlgn="auto" hangingPunct="1">
              <a:lnSpc>
                <a:spcPct val="110000"/>
              </a:lnSpc>
              <a:spcAft>
                <a:spcPts val="0"/>
              </a:spcAft>
              <a:defRPr/>
            </a:pPr>
            <a:r>
              <a:rPr lang="en-US" dirty="0" smtClean="0"/>
              <a:t>Biggest financial motivation</a:t>
            </a:r>
          </a:p>
        </p:txBody>
      </p:sp>
      <p:pic>
        <p:nvPicPr>
          <p:cNvPr id="20482" name="Picture 2" descr="http://securityresponse.symantec.com/de/de/content/en/us/enterprise/images/threatreport/b-prevalence_of_malicious_code_types_2007-20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557" y="2385391"/>
            <a:ext cx="6471729" cy="431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8658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a:xfrm>
            <a:off x="457200" y="448065"/>
            <a:ext cx="8226425" cy="769441"/>
          </a:xfrm>
        </p:spPr>
        <p:txBody>
          <a:bodyPr>
            <a:spAutoFit/>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dirty="0" smtClean="0"/>
              <a:t>Impacts</a:t>
            </a:r>
          </a:p>
        </p:txBody>
      </p:sp>
      <p:sp>
        <p:nvSpPr>
          <p:cNvPr id="5126" name="Rectangle 2"/>
          <p:cNvSpPr>
            <a:spLocks noGrp="1" noChangeArrowheads="1"/>
          </p:cNvSpPr>
          <p:nvPr>
            <p:ph idx="1"/>
          </p:nvPr>
        </p:nvSpPr>
        <p:spPr>
          <a:xfrm>
            <a:off x="457199" y="1217506"/>
            <a:ext cx="8226425" cy="5461590"/>
          </a:xfrm>
        </p:spPr>
        <p:txBody>
          <a:bodyPr rtlCol="0">
            <a:normAutofit fontScale="70000" lnSpcReduction="20000"/>
          </a:bodyPr>
          <a:lstStyle/>
          <a:p>
            <a:pPr>
              <a:lnSpc>
                <a:spcPct val="120000"/>
              </a:lnSpc>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smtClean="0"/>
              <a:t>True financial impacts are often not known</a:t>
            </a:r>
          </a:p>
          <a:p>
            <a:pPr>
              <a:lnSpc>
                <a:spcPct val="120000"/>
              </a:lnSpc>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smtClean="0"/>
              <a:t>Impacted systems can be extensive</a:t>
            </a:r>
          </a:p>
          <a:p>
            <a:pPr lvl="1">
              <a:lnSpc>
                <a:spcPct val="120000"/>
              </a:lnSpc>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err="1" smtClean="0"/>
              <a:t>LoveBug</a:t>
            </a:r>
            <a:r>
              <a:rPr lang="en-GB" dirty="0" smtClean="0"/>
              <a:t> (2000) caused $8.75B in damages and shut down the British parliament</a:t>
            </a:r>
          </a:p>
          <a:p>
            <a:pPr lvl="1">
              <a:lnSpc>
                <a:spcPct val="120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smtClean="0"/>
              <a:t>In 2004, 8% of emails infected by W32/</a:t>
            </a:r>
            <a:r>
              <a:rPr lang="en-GB" dirty="0" err="1" smtClean="0"/>
              <a:t>MyDoom.A</a:t>
            </a:r>
            <a:r>
              <a:rPr lang="en-GB" dirty="0" smtClean="0"/>
              <a:t> at its peak</a:t>
            </a:r>
          </a:p>
          <a:p>
            <a:pPr lvl="1">
              <a:lnSpc>
                <a:spcPct val="120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smtClean="0"/>
              <a:t>In February 2006, the Russian Stock Exchange was taken down by a virus</a:t>
            </a:r>
          </a:p>
          <a:p>
            <a:pPr lvl="1">
              <a:lnSpc>
                <a:spcPct val="120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dirty="0" smtClean="0"/>
              <a:t>Heartbleed bug </a:t>
            </a:r>
            <a:r>
              <a:rPr lang="en-US" dirty="0"/>
              <a:t>was introduced to OpenSSL in December 2011 and has been out in the wild since OpenSSL release 1.0.1 on 14th of March 2012. OpenSSL 1.0.1g released on 7th of April 2014 fixes the bug</a:t>
            </a:r>
            <a:r>
              <a:rPr lang="en-US" dirty="0" smtClean="0"/>
              <a:t>.</a:t>
            </a:r>
          </a:p>
          <a:p>
            <a:pPr lvl="1">
              <a:lnSpc>
                <a:spcPct val="120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dirty="0" smtClean="0"/>
              <a:t>In 2015 the </a:t>
            </a:r>
            <a:r>
              <a:rPr lang="en-US" dirty="0" err="1" smtClean="0"/>
              <a:t>Stagefright</a:t>
            </a:r>
            <a:r>
              <a:rPr lang="en-US" dirty="0" smtClean="0"/>
              <a:t> exploit allows MMS messages to gain control of Android phones. It </a:t>
            </a:r>
            <a:r>
              <a:rPr lang="en-US" dirty="0"/>
              <a:t>is believed that </a:t>
            </a:r>
            <a:r>
              <a:rPr lang="en-US" dirty="0" smtClean="0"/>
              <a:t>phones </a:t>
            </a:r>
            <a:r>
              <a:rPr lang="en-US" dirty="0"/>
              <a:t>with Android 2.2 or higher are vulnerable to this </a:t>
            </a:r>
            <a:r>
              <a:rPr lang="en-US" dirty="0" smtClean="0"/>
              <a:t>attack, leaving more </a:t>
            </a:r>
            <a:r>
              <a:rPr lang="en-US" dirty="0"/>
              <a:t>than 950 million phones </a:t>
            </a:r>
            <a:r>
              <a:rPr lang="en-US" dirty="0" smtClean="0"/>
              <a:t>susceptible</a:t>
            </a:r>
            <a:r>
              <a:rPr lang="en-US" dirty="0"/>
              <a:t>.</a:t>
            </a:r>
          </a:p>
          <a:p>
            <a:pPr lvl="1">
              <a:lnSpc>
                <a:spcPct val="120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endParaRPr lang="en-GB" dirty="0" smtClean="0"/>
          </a:p>
          <a:p>
            <a:pPr lvl="1">
              <a:lnSpc>
                <a:spcPct val="120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endParaRPr lang="en-GB" dirty="0" smtClean="0"/>
          </a:p>
        </p:txBody>
      </p:sp>
    </p:spTree>
    <p:extLst>
      <p:ext uri="{BB962C8B-B14F-4D97-AF65-F5344CB8AC3E}">
        <p14:creationId xmlns:p14="http://schemas.microsoft.com/office/powerpoint/2010/main" val="354083473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fontScale="90000"/>
          </a:bodyPr>
          <a:lstStyle/>
          <a:p>
            <a:pPr eaLnBrk="1" hangingPunct="1"/>
            <a:r>
              <a:rPr lang="en-US" altLang="en-US" smtClean="0"/>
              <a:t>Defenses against Insider Attacks</a:t>
            </a:r>
          </a:p>
        </p:txBody>
      </p:sp>
      <p:sp>
        <p:nvSpPr>
          <p:cNvPr id="16387" name="Content Placeholder 2"/>
          <p:cNvSpPr>
            <a:spLocks noGrp="1"/>
          </p:cNvSpPr>
          <p:nvPr>
            <p:ph idx="1"/>
          </p:nvPr>
        </p:nvSpPr>
        <p:spPr/>
        <p:txBody>
          <a:bodyPr/>
          <a:lstStyle/>
          <a:p>
            <a:pPr eaLnBrk="1" hangingPunct="1"/>
            <a:r>
              <a:rPr lang="en-US" altLang="en-US" smtClean="0"/>
              <a:t>Avoid single points of failure.</a:t>
            </a:r>
          </a:p>
          <a:p>
            <a:pPr eaLnBrk="1" hangingPunct="1"/>
            <a:r>
              <a:rPr lang="en-US" altLang="en-US" smtClean="0"/>
              <a:t>Use code walk-throughs.</a:t>
            </a:r>
          </a:p>
          <a:p>
            <a:pPr eaLnBrk="1" hangingPunct="1"/>
            <a:r>
              <a:rPr lang="en-US" altLang="en-US" smtClean="0"/>
              <a:t>Use archiving and reporting tools.</a:t>
            </a:r>
          </a:p>
          <a:p>
            <a:pPr eaLnBrk="1" hangingPunct="1"/>
            <a:r>
              <a:rPr lang="en-US" altLang="en-US" smtClean="0"/>
              <a:t>Limit authority and permissions.</a:t>
            </a:r>
          </a:p>
          <a:p>
            <a:pPr eaLnBrk="1" hangingPunct="1"/>
            <a:r>
              <a:rPr lang="en-US" altLang="en-US" smtClean="0"/>
              <a:t>Physically secure critical systems.</a:t>
            </a:r>
          </a:p>
          <a:p>
            <a:pPr eaLnBrk="1" hangingPunct="1"/>
            <a:r>
              <a:rPr lang="en-US" altLang="en-US" smtClean="0"/>
              <a:t>Monitor employee behavior.</a:t>
            </a:r>
          </a:p>
          <a:p>
            <a:pPr eaLnBrk="1" hangingPunct="1"/>
            <a:r>
              <a:rPr lang="en-US" altLang="en-US" smtClean="0"/>
              <a:t>Control software installations.</a:t>
            </a:r>
          </a:p>
        </p:txBody>
      </p:sp>
    </p:spTree>
    <p:extLst>
      <p:ext uri="{BB962C8B-B14F-4D97-AF65-F5344CB8AC3E}">
        <p14:creationId xmlns:p14="http://schemas.microsoft.com/office/powerpoint/2010/main" val="36726457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Passive Attacks</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6" name="Content Placeholder 5"/>
          <p:cNvSpPr>
            <a:spLocks noGrp="1"/>
          </p:cNvSpPr>
          <p:nvPr>
            <p:ph sz="half" idx="4294967295"/>
          </p:nvPr>
        </p:nvSpPr>
        <p:spPr>
          <a:xfrm>
            <a:off x="533400" y="1551609"/>
            <a:ext cx="8229600" cy="4800600"/>
          </a:xfrm>
        </p:spPr>
        <p:txBody>
          <a:bodyPr>
            <a:normAutofit/>
          </a:bodyPr>
          <a:lstStyle/>
          <a:p>
            <a:pPr marL="288925" lvl="2" indent="-288925" fontAlgn="base">
              <a:spcAft>
                <a:spcPct val="0"/>
              </a:spcAft>
              <a:buClr>
                <a:schemeClr val="accent1">
                  <a:lumMod val="75000"/>
                </a:schemeClr>
              </a:buClr>
              <a:buSzPct val="125000"/>
              <a:buFont typeface="Wingdings" charset="2"/>
              <a:buChar char="§"/>
            </a:pPr>
            <a:r>
              <a:rPr lang="en-US" sz="2000" dirty="0" smtClean="0">
                <a:solidFill>
                  <a:schemeClr val="tx1"/>
                </a:solidFill>
              </a:rPr>
              <a:t>Attempts to learn or make use of information from the system but does not affect system resources</a:t>
            </a:r>
          </a:p>
          <a:p>
            <a:pPr marL="288925" lvl="2" indent="-288925" fontAlgn="base">
              <a:spcAft>
                <a:spcPct val="0"/>
              </a:spcAft>
              <a:buClr>
                <a:schemeClr val="accent1">
                  <a:lumMod val="75000"/>
                </a:schemeClr>
              </a:buClr>
              <a:buSzPct val="125000"/>
              <a:buFont typeface="Wingdings" charset="2"/>
              <a:buChar char="§"/>
            </a:pPr>
            <a:r>
              <a:rPr lang="en-US" sz="2000" dirty="0" smtClean="0">
                <a:solidFill>
                  <a:schemeClr val="tx1"/>
                </a:solidFill>
              </a:rPr>
              <a:t>Are in the nature of eavesdropping on, or monitoring of, transmissions</a:t>
            </a:r>
          </a:p>
          <a:p>
            <a:pPr marL="288925" lvl="2" indent="-288925" fontAlgn="base">
              <a:spcAft>
                <a:spcPct val="0"/>
              </a:spcAft>
              <a:buClr>
                <a:schemeClr val="accent1">
                  <a:lumMod val="75000"/>
                </a:schemeClr>
              </a:buClr>
              <a:buSzPct val="125000"/>
              <a:buFont typeface="Wingdings" charset="2"/>
              <a:buChar char="§"/>
            </a:pPr>
            <a:r>
              <a:rPr lang="en-US" sz="2000" dirty="0" smtClean="0">
                <a:solidFill>
                  <a:schemeClr val="tx1"/>
                </a:solidFill>
              </a:rPr>
              <a:t>Goal of the attacker is to obtain information that is being transmitted</a:t>
            </a:r>
          </a:p>
          <a:p>
            <a:pPr marL="288925" lvl="2" indent="-288925" fontAlgn="base">
              <a:spcAft>
                <a:spcPct val="0"/>
              </a:spcAft>
              <a:buClr>
                <a:schemeClr val="accent1">
                  <a:lumMod val="75000"/>
                </a:schemeClr>
              </a:buClr>
              <a:buSzPct val="125000"/>
              <a:buFont typeface="Wingdings" charset="2"/>
              <a:buChar char="§"/>
            </a:pPr>
            <a:r>
              <a:rPr lang="en-US" sz="2000" dirty="0" smtClean="0">
                <a:solidFill>
                  <a:schemeClr val="tx1"/>
                </a:solidFill>
              </a:rPr>
              <a:t>Difficult to detect because they do not involve any alteration of the data</a:t>
            </a:r>
          </a:p>
          <a:p>
            <a:pPr marL="854075" lvl="4" indent="-288925" fontAlgn="base">
              <a:spcBef>
                <a:spcPts val="1200"/>
              </a:spcBef>
              <a:spcAft>
                <a:spcPct val="0"/>
              </a:spcAft>
              <a:buClr>
                <a:schemeClr val="accent1">
                  <a:lumMod val="75000"/>
                </a:schemeClr>
              </a:buClr>
              <a:buSzPct val="125000"/>
              <a:buFont typeface="Wingdings" charset="2"/>
              <a:buChar char="§"/>
            </a:pPr>
            <a:r>
              <a:rPr lang="en-US" sz="2000" dirty="0" smtClean="0">
                <a:solidFill>
                  <a:schemeClr val="tx1"/>
                </a:solidFill>
              </a:rPr>
              <a:t>is feasible to prevent the success of these attacks by means of encryption</a:t>
            </a:r>
          </a:p>
          <a:p>
            <a:pPr marL="288925" lvl="2" indent="-288925" fontAlgn="base">
              <a:spcAft>
                <a:spcPct val="0"/>
              </a:spcAft>
              <a:buClr>
                <a:schemeClr val="accent1">
                  <a:lumMod val="75000"/>
                </a:schemeClr>
              </a:buClr>
              <a:buSzPct val="125000"/>
              <a:buFont typeface="Wingdings" charset="2"/>
              <a:buChar char="§"/>
            </a:pPr>
            <a:r>
              <a:rPr lang="en-US" sz="2000" dirty="0" smtClean="0">
                <a:solidFill>
                  <a:schemeClr val="tx1"/>
                </a:solidFill>
              </a:rPr>
              <a:t>Emphasis in dealing with passive attacks is on prevention rather than detection</a:t>
            </a:r>
          </a:p>
          <a:p>
            <a:pPr marL="288925" lvl="2" indent="-288925" fontAlgn="base">
              <a:spcAft>
                <a:spcPct val="0"/>
              </a:spcAft>
              <a:buClr>
                <a:schemeClr val="accent1">
                  <a:lumMod val="75000"/>
                </a:schemeClr>
              </a:buClr>
              <a:buSzPct val="125000"/>
              <a:buFont typeface="Wingdings" charset="2"/>
              <a:buChar char="§"/>
            </a:pPr>
            <a:r>
              <a:rPr lang="en-US" sz="2000" dirty="0" smtClean="0"/>
              <a:t>INFORMATION is not just DATA</a:t>
            </a:r>
            <a:endParaRPr lang="en-US" sz="2000" dirty="0" smtClean="0">
              <a:solidFill>
                <a:schemeClr val="tx1"/>
              </a:solidFill>
            </a:endParaRPr>
          </a:p>
        </p:txBody>
      </p:sp>
      <p:graphicFrame>
        <p:nvGraphicFramePr>
          <p:cNvPr id="4" name="Diagram 3"/>
          <p:cNvGraphicFramePr/>
          <p:nvPr/>
        </p:nvGraphicFramePr>
        <p:xfrm>
          <a:off x="2743200" y="5257800"/>
          <a:ext cx="3352800" cy="111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a:off x="6324600" y="5181600"/>
            <a:ext cx="1317625" cy="1396368"/>
          </a:xfrm>
          <a:prstGeom prst="rect">
            <a:avLst/>
          </a:prstGeom>
        </p:spPr>
      </p:pic>
    </p:spTree>
    <p:extLst>
      <p:ext uri="{BB962C8B-B14F-4D97-AF65-F5344CB8AC3E}">
        <p14:creationId xmlns:p14="http://schemas.microsoft.com/office/powerpoint/2010/main" val="5866557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p:cNvSpPr>
            <a:spLocks noGrp="1"/>
          </p:cNvSpPr>
          <p:nvPr>
            <p:ph type="title"/>
          </p:nvPr>
        </p:nvSpPr>
        <p:spPr>
          <a:xfrm>
            <a:off x="304800" y="349718"/>
            <a:ext cx="8534400" cy="1143000"/>
          </a:xfrm>
        </p:spPr>
        <p:txBody>
          <a:bodyPr>
            <a:normAutofit fontScale="90000"/>
          </a:bodyPr>
          <a:lstStyle/>
          <a:p>
            <a:pPr eaLnBrk="1" hangingPunct="1"/>
            <a:r>
              <a:rPr lang="en-GB" altLang="en-US" sz="4000" dirty="0" smtClean="0"/>
              <a:t>Signatures: A Malware Countermeasure</a:t>
            </a:r>
            <a:endParaRPr lang="it-IT" altLang="en-US" dirty="0" smtClean="0"/>
          </a:p>
        </p:txBody>
      </p:sp>
      <p:sp>
        <p:nvSpPr>
          <p:cNvPr id="4099" name="Segnaposto contenuto 2"/>
          <p:cNvSpPr>
            <a:spLocks noGrp="1"/>
          </p:cNvSpPr>
          <p:nvPr>
            <p:ph idx="1"/>
          </p:nvPr>
        </p:nvSpPr>
        <p:spPr>
          <a:xfrm>
            <a:off x="457200" y="1600200"/>
            <a:ext cx="8226425" cy="4495800"/>
          </a:xfrm>
        </p:spPr>
        <p:txBody>
          <a:bodyPr rtlCol="0">
            <a:normAutofit fontScale="85000" lnSpcReduction="20000"/>
          </a:bodyPr>
          <a:lstStyle/>
          <a:p>
            <a:pPr eaLnBrk="1" fontAlgn="auto" hangingPunct="1">
              <a:spcAft>
                <a:spcPts val="0"/>
              </a:spcAft>
              <a:defRPr/>
            </a:pPr>
            <a:r>
              <a:rPr lang="en-US" dirty="0" smtClean="0"/>
              <a:t>Scan and compare the analyzed object with a database of signatures</a:t>
            </a:r>
          </a:p>
          <a:p>
            <a:pPr eaLnBrk="1" fontAlgn="auto" hangingPunct="1">
              <a:spcAft>
                <a:spcPts val="0"/>
              </a:spcAft>
              <a:defRPr/>
            </a:pPr>
            <a:r>
              <a:rPr lang="en-US" dirty="0" smtClean="0"/>
              <a:t>A </a:t>
            </a:r>
            <a:r>
              <a:rPr lang="en-US" dirty="0" smtClean="0">
                <a:solidFill>
                  <a:schemeClr val="accent6"/>
                </a:solidFill>
              </a:rPr>
              <a:t>signature</a:t>
            </a:r>
            <a:r>
              <a:rPr lang="en-US" b="1" dirty="0" smtClean="0">
                <a:solidFill>
                  <a:srgbClr val="FF0000"/>
                </a:solidFill>
              </a:rPr>
              <a:t> </a:t>
            </a:r>
            <a:r>
              <a:rPr lang="en-US" dirty="0" smtClean="0"/>
              <a:t>is a virus fingerprint</a:t>
            </a:r>
          </a:p>
          <a:p>
            <a:pPr lvl="1" eaLnBrk="1" fontAlgn="auto" hangingPunct="1">
              <a:spcAft>
                <a:spcPts val="0"/>
              </a:spcAft>
              <a:defRPr/>
            </a:pPr>
            <a:r>
              <a:rPr lang="en-US" dirty="0" smtClean="0"/>
              <a:t>E.g., a string with a sequence of instructions specific for each virus</a:t>
            </a:r>
          </a:p>
          <a:p>
            <a:pPr lvl="1" eaLnBrk="1" fontAlgn="auto" hangingPunct="1">
              <a:spcAft>
                <a:spcPts val="0"/>
              </a:spcAft>
              <a:defRPr/>
            </a:pPr>
            <a:r>
              <a:rPr lang="en-US" dirty="0" smtClean="0"/>
              <a:t>Different from a digital signature</a:t>
            </a:r>
          </a:p>
          <a:p>
            <a:pPr eaLnBrk="1" fontAlgn="auto" hangingPunct="1">
              <a:spcAft>
                <a:spcPts val="0"/>
              </a:spcAft>
              <a:defRPr/>
            </a:pPr>
            <a:r>
              <a:rPr lang="en-US" dirty="0" smtClean="0"/>
              <a:t>A file is infected if there is a signature inside its code </a:t>
            </a:r>
          </a:p>
          <a:p>
            <a:pPr lvl="1" eaLnBrk="1" fontAlgn="auto" hangingPunct="1">
              <a:spcAft>
                <a:spcPts val="0"/>
              </a:spcAft>
              <a:defRPr/>
            </a:pPr>
            <a:r>
              <a:rPr lang="en-US" dirty="0" smtClean="0"/>
              <a:t>Fast </a:t>
            </a:r>
            <a:r>
              <a:rPr lang="en-US" dirty="0" smtClean="0">
                <a:solidFill>
                  <a:schemeClr val="accent6"/>
                </a:solidFill>
              </a:rPr>
              <a:t>pattern matching</a:t>
            </a:r>
            <a:r>
              <a:rPr lang="en-US" dirty="0" smtClean="0"/>
              <a:t> techniques to search for signatures</a:t>
            </a:r>
          </a:p>
          <a:p>
            <a:pPr eaLnBrk="1" fontAlgn="auto" hangingPunct="1">
              <a:spcAft>
                <a:spcPts val="0"/>
              </a:spcAft>
              <a:defRPr/>
            </a:pPr>
            <a:r>
              <a:rPr lang="en-US" dirty="0" smtClean="0"/>
              <a:t>All the signatures together create the malware database that usually is proprietary</a:t>
            </a:r>
          </a:p>
        </p:txBody>
      </p:sp>
    </p:spTree>
    <p:extLst>
      <p:ext uri="{BB962C8B-B14F-4D97-AF65-F5344CB8AC3E}">
        <p14:creationId xmlns:p14="http://schemas.microsoft.com/office/powerpoint/2010/main" val="4614684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olo 1"/>
          <p:cNvSpPr>
            <a:spLocks noGrp="1"/>
          </p:cNvSpPr>
          <p:nvPr>
            <p:ph type="title"/>
          </p:nvPr>
        </p:nvSpPr>
        <p:spPr/>
        <p:txBody>
          <a:bodyPr/>
          <a:lstStyle/>
          <a:p>
            <a:pPr eaLnBrk="1" hangingPunct="1"/>
            <a:r>
              <a:rPr lang="en-GB" altLang="en-US" sz="3600" smtClean="0"/>
              <a:t>Heuristic Analysis</a:t>
            </a:r>
            <a:endParaRPr lang="it-IT" altLang="en-US" smtClean="0"/>
          </a:p>
        </p:txBody>
      </p:sp>
      <p:sp>
        <p:nvSpPr>
          <p:cNvPr id="5123" name="Segnaposto contenuto 2"/>
          <p:cNvSpPr>
            <a:spLocks noGrp="1"/>
          </p:cNvSpPr>
          <p:nvPr>
            <p:ph idx="1"/>
          </p:nvPr>
        </p:nvSpPr>
        <p:spPr/>
        <p:txBody>
          <a:bodyPr rtlCol="0">
            <a:normAutofit fontScale="77500" lnSpcReduction="20000"/>
          </a:bodyPr>
          <a:lstStyle/>
          <a:p>
            <a:pPr eaLnBrk="1" fontAlgn="auto" hangingPunct="1">
              <a:lnSpc>
                <a:spcPct val="110000"/>
              </a:lnSpc>
              <a:spcAft>
                <a:spcPts val="0"/>
              </a:spcAft>
              <a:defRPr/>
            </a:pPr>
            <a:r>
              <a:rPr lang="en-US" dirty="0" smtClean="0"/>
              <a:t>Useful to identify new and “zero day” malware</a:t>
            </a:r>
          </a:p>
          <a:p>
            <a:pPr eaLnBrk="1" fontAlgn="auto" hangingPunct="1">
              <a:lnSpc>
                <a:spcPct val="110000"/>
              </a:lnSpc>
              <a:spcAft>
                <a:spcPts val="0"/>
              </a:spcAft>
              <a:defRPr/>
            </a:pPr>
            <a:r>
              <a:rPr lang="en-US" dirty="0" smtClean="0">
                <a:solidFill>
                  <a:schemeClr val="accent6"/>
                </a:solidFill>
              </a:rPr>
              <a:t>Code analysis</a:t>
            </a:r>
          </a:p>
          <a:p>
            <a:pPr lvl="1" eaLnBrk="1" fontAlgn="auto" hangingPunct="1">
              <a:lnSpc>
                <a:spcPct val="110000"/>
              </a:lnSpc>
              <a:spcAft>
                <a:spcPts val="0"/>
              </a:spcAft>
              <a:defRPr/>
            </a:pPr>
            <a:r>
              <a:rPr lang="en-US" dirty="0" smtClean="0"/>
              <a:t>Based on the instructions, the antivirus can determine whether or not the program is malicious, i.e., program contains instruction to delete system files,</a:t>
            </a:r>
          </a:p>
          <a:p>
            <a:pPr eaLnBrk="1" fontAlgn="auto" hangingPunct="1">
              <a:lnSpc>
                <a:spcPct val="110000"/>
              </a:lnSpc>
              <a:spcAft>
                <a:spcPts val="0"/>
              </a:spcAft>
              <a:defRPr/>
            </a:pPr>
            <a:r>
              <a:rPr lang="en-US" dirty="0" smtClean="0">
                <a:solidFill>
                  <a:schemeClr val="accent6"/>
                </a:solidFill>
              </a:rPr>
              <a:t>Execution emulation</a:t>
            </a:r>
          </a:p>
          <a:p>
            <a:pPr lvl="1" eaLnBrk="1" fontAlgn="auto" hangingPunct="1">
              <a:lnSpc>
                <a:spcPct val="110000"/>
              </a:lnSpc>
              <a:spcAft>
                <a:spcPts val="0"/>
              </a:spcAft>
              <a:defRPr/>
            </a:pPr>
            <a:r>
              <a:rPr lang="en-US" dirty="0" smtClean="0"/>
              <a:t>Run code in isolated emulation environment</a:t>
            </a:r>
          </a:p>
          <a:p>
            <a:pPr lvl="2" eaLnBrk="1" fontAlgn="auto" hangingPunct="1">
              <a:lnSpc>
                <a:spcPct val="110000"/>
              </a:lnSpc>
              <a:spcAft>
                <a:spcPts val="0"/>
              </a:spcAft>
              <a:defRPr/>
            </a:pPr>
            <a:r>
              <a:rPr lang="en-US" dirty="0" smtClean="0"/>
              <a:t>Such as in Virtual Machine</a:t>
            </a:r>
          </a:p>
          <a:p>
            <a:pPr lvl="1" eaLnBrk="1" fontAlgn="auto" hangingPunct="1">
              <a:lnSpc>
                <a:spcPct val="110000"/>
              </a:lnSpc>
              <a:spcAft>
                <a:spcPts val="0"/>
              </a:spcAft>
              <a:defRPr/>
            </a:pPr>
            <a:r>
              <a:rPr lang="en-US" dirty="0" smtClean="0"/>
              <a:t>Monitor actions that target file takes</a:t>
            </a:r>
          </a:p>
          <a:p>
            <a:pPr lvl="1" eaLnBrk="1" fontAlgn="auto" hangingPunct="1">
              <a:lnSpc>
                <a:spcPct val="110000"/>
              </a:lnSpc>
              <a:spcAft>
                <a:spcPts val="0"/>
              </a:spcAft>
              <a:defRPr/>
            </a:pPr>
            <a:r>
              <a:rPr lang="en-US" dirty="0" smtClean="0"/>
              <a:t>If the actions are harmful, mark as virus </a:t>
            </a:r>
          </a:p>
          <a:p>
            <a:pPr eaLnBrk="1" fontAlgn="auto" hangingPunct="1">
              <a:lnSpc>
                <a:spcPct val="110000"/>
              </a:lnSpc>
              <a:spcAft>
                <a:spcPts val="0"/>
              </a:spcAft>
              <a:defRPr/>
            </a:pPr>
            <a:r>
              <a:rPr lang="en-US" dirty="0" smtClean="0"/>
              <a:t>Heuristic methods can trigger false alarms</a:t>
            </a:r>
          </a:p>
        </p:txBody>
      </p:sp>
    </p:spTree>
    <p:extLst>
      <p:ext uri="{BB962C8B-B14F-4D97-AF65-F5344CB8AC3E}">
        <p14:creationId xmlns:p14="http://schemas.microsoft.com/office/powerpoint/2010/main" val="6847769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altLang="en-US" smtClean="0"/>
              <a:t>White/Black Listing</a:t>
            </a:r>
          </a:p>
        </p:txBody>
      </p:sp>
      <p:sp>
        <p:nvSpPr>
          <p:cNvPr id="26627" name="Content Placeholder 2"/>
          <p:cNvSpPr>
            <a:spLocks noGrp="1"/>
          </p:cNvSpPr>
          <p:nvPr>
            <p:ph idx="1"/>
          </p:nvPr>
        </p:nvSpPr>
        <p:spPr/>
        <p:txBody>
          <a:bodyPr>
            <a:normAutofit fontScale="92500" lnSpcReduction="20000"/>
          </a:bodyPr>
          <a:lstStyle/>
          <a:p>
            <a:pPr eaLnBrk="1" hangingPunct="1"/>
            <a:r>
              <a:rPr lang="en-US" altLang="en-US" dirty="0" smtClean="0"/>
              <a:t>Maintain database of cryptographic hashes for</a:t>
            </a:r>
          </a:p>
          <a:p>
            <a:pPr lvl="1" eaLnBrk="1" hangingPunct="1"/>
            <a:r>
              <a:rPr lang="en-US" altLang="en-US" dirty="0" smtClean="0"/>
              <a:t>Operating system files</a:t>
            </a:r>
          </a:p>
          <a:p>
            <a:pPr lvl="1" eaLnBrk="1" hangingPunct="1"/>
            <a:r>
              <a:rPr lang="en-US" altLang="en-US" dirty="0" smtClean="0"/>
              <a:t>Popular applications</a:t>
            </a:r>
          </a:p>
          <a:p>
            <a:pPr lvl="1" eaLnBrk="1" hangingPunct="1"/>
            <a:r>
              <a:rPr lang="en-US" altLang="en-US" dirty="0" smtClean="0"/>
              <a:t>Known infected files</a:t>
            </a:r>
          </a:p>
          <a:p>
            <a:pPr eaLnBrk="1" hangingPunct="1"/>
            <a:r>
              <a:rPr lang="en-US" altLang="en-US" dirty="0" smtClean="0"/>
              <a:t>Compute hash of each file in hard drives</a:t>
            </a:r>
          </a:p>
          <a:p>
            <a:pPr eaLnBrk="1" hangingPunct="1"/>
            <a:r>
              <a:rPr lang="en-US" altLang="en-US" dirty="0" smtClean="0"/>
              <a:t>Look up into database to compare</a:t>
            </a:r>
          </a:p>
          <a:p>
            <a:pPr eaLnBrk="1" hangingPunct="1"/>
            <a:r>
              <a:rPr lang="en-US" altLang="en-US" dirty="0" smtClean="0"/>
              <a:t>Needs to protect the integrity of the database</a:t>
            </a:r>
          </a:p>
          <a:p>
            <a:pPr eaLnBrk="1" hangingPunct="1"/>
            <a:r>
              <a:rPr lang="en-US" altLang="en-US" dirty="0" smtClean="0"/>
              <a:t>Example: </a:t>
            </a:r>
            <a:r>
              <a:rPr lang="en-US" altLang="en-US" dirty="0" err="1" smtClean="0">
                <a:hlinkClick r:id="rId3"/>
              </a:rPr>
              <a:t>TripWire</a:t>
            </a:r>
            <a:r>
              <a:rPr lang="en-US" altLang="en-US" dirty="0" smtClean="0">
                <a:hlinkClick r:id="rId3"/>
              </a:rPr>
              <a:t> software</a:t>
            </a:r>
            <a:endParaRPr lang="en-US" altLang="en-US" dirty="0" smtClean="0"/>
          </a:p>
        </p:txBody>
      </p:sp>
    </p:spTree>
    <p:extLst>
      <p:ext uri="{BB962C8B-B14F-4D97-AF65-F5344CB8AC3E}">
        <p14:creationId xmlns:p14="http://schemas.microsoft.com/office/powerpoint/2010/main" val="16453079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olo 1"/>
          <p:cNvSpPr>
            <a:spLocks noGrp="1"/>
          </p:cNvSpPr>
          <p:nvPr>
            <p:ph type="title"/>
          </p:nvPr>
        </p:nvSpPr>
        <p:spPr>
          <a:xfrm>
            <a:off x="381000" y="274638"/>
            <a:ext cx="8458200" cy="1139825"/>
          </a:xfrm>
        </p:spPr>
        <p:txBody>
          <a:bodyPr/>
          <a:lstStyle/>
          <a:p>
            <a:pPr eaLnBrk="1" hangingPunct="1"/>
            <a:r>
              <a:rPr lang="en-GB" altLang="en-US" sz="3600" dirty="0" smtClean="0"/>
              <a:t>Antivirus / Antimalware</a:t>
            </a:r>
            <a:endParaRPr lang="it-IT" altLang="en-US" dirty="0" smtClean="0"/>
          </a:p>
        </p:txBody>
      </p:sp>
      <p:sp>
        <p:nvSpPr>
          <p:cNvPr id="21507" name="Segnaposto contenuto 2"/>
          <p:cNvSpPr>
            <a:spLocks noGrp="1"/>
          </p:cNvSpPr>
          <p:nvPr>
            <p:ph idx="1"/>
          </p:nvPr>
        </p:nvSpPr>
        <p:spPr>
          <a:xfrm>
            <a:off x="428625" y="1428749"/>
            <a:ext cx="8410575" cy="4882215"/>
          </a:xfrm>
        </p:spPr>
        <p:txBody>
          <a:bodyPr rtlCol="0">
            <a:normAutofit fontScale="85000" lnSpcReduction="20000"/>
          </a:bodyPr>
          <a:lstStyle/>
          <a:p>
            <a:pPr eaLnBrk="1" fontAlgn="auto" hangingPunct="1">
              <a:spcAft>
                <a:spcPts val="0"/>
              </a:spcAft>
              <a:defRPr/>
            </a:pPr>
            <a:r>
              <a:rPr lang="en-US" dirty="0" smtClean="0">
                <a:solidFill>
                  <a:schemeClr val="accent6"/>
                </a:solidFill>
              </a:rPr>
              <a:t>Shield</a:t>
            </a:r>
          </a:p>
          <a:p>
            <a:pPr lvl="1" eaLnBrk="1" fontAlgn="auto" hangingPunct="1">
              <a:spcAft>
                <a:spcPts val="0"/>
              </a:spcAft>
              <a:defRPr/>
            </a:pPr>
            <a:r>
              <a:rPr lang="en-US" sz="2400" dirty="0" smtClean="0"/>
              <a:t>Background process (service/daemon)</a:t>
            </a:r>
          </a:p>
          <a:p>
            <a:pPr lvl="1" eaLnBrk="1" fontAlgn="auto" hangingPunct="1">
              <a:spcAft>
                <a:spcPts val="0"/>
              </a:spcAft>
              <a:defRPr/>
            </a:pPr>
            <a:r>
              <a:rPr lang="en-US" sz="2400" dirty="0" smtClean="0"/>
              <a:t>Scans each time a file is touched (open, copy, execute, etc.)</a:t>
            </a:r>
          </a:p>
          <a:p>
            <a:pPr>
              <a:defRPr/>
            </a:pPr>
            <a:r>
              <a:rPr lang="en-US" dirty="0" smtClean="0">
                <a:solidFill>
                  <a:schemeClr val="accent6"/>
                </a:solidFill>
              </a:rPr>
              <a:t>Demand</a:t>
            </a:r>
            <a:endParaRPr lang="en-US" dirty="0"/>
          </a:p>
          <a:p>
            <a:pPr lvl="1">
              <a:defRPr/>
            </a:pPr>
            <a:r>
              <a:rPr lang="en-US" dirty="0"/>
              <a:t>Scan on explicit user request or according to regular schedule</a:t>
            </a:r>
          </a:p>
          <a:p>
            <a:pPr lvl="1">
              <a:defRPr/>
            </a:pPr>
            <a:r>
              <a:rPr lang="en-US" dirty="0"/>
              <a:t>On a suspicious file, directory, drive, etc.</a:t>
            </a:r>
          </a:p>
          <a:p>
            <a:pPr>
              <a:defRPr/>
            </a:pPr>
            <a:r>
              <a:rPr lang="en-US" dirty="0" smtClean="0">
                <a:solidFill>
                  <a:schemeClr val="accent6"/>
                </a:solidFill>
              </a:rPr>
              <a:t>Quarantine</a:t>
            </a:r>
          </a:p>
          <a:p>
            <a:pPr lvl="1">
              <a:defRPr/>
            </a:pPr>
            <a:r>
              <a:rPr lang="en-US" dirty="0" smtClean="0"/>
              <a:t>A </a:t>
            </a:r>
            <a:r>
              <a:rPr lang="en-US" dirty="0"/>
              <a:t>suspicious file can be </a:t>
            </a:r>
            <a:r>
              <a:rPr lang="en-US" dirty="0" smtClean="0"/>
              <a:t>isolated</a:t>
            </a:r>
            <a:endParaRPr lang="en-US" dirty="0"/>
          </a:p>
          <a:p>
            <a:pPr lvl="1">
              <a:defRPr/>
            </a:pPr>
            <a:r>
              <a:rPr lang="en-US" dirty="0" smtClean="0"/>
              <a:t>The </a:t>
            </a:r>
            <a:r>
              <a:rPr lang="en-US" dirty="0"/>
              <a:t>suspicious file is not deleted but made </a:t>
            </a:r>
            <a:r>
              <a:rPr lang="en-US" dirty="0" smtClean="0"/>
              <a:t>harmless (e.g., by encrypting it)</a:t>
            </a:r>
          </a:p>
          <a:p>
            <a:pPr lvl="1">
              <a:defRPr/>
            </a:pPr>
            <a:r>
              <a:rPr lang="en-US" dirty="0" smtClean="0"/>
              <a:t>Interacting </a:t>
            </a:r>
            <a:r>
              <a:rPr lang="en-US" dirty="0"/>
              <a:t>with a file in quarantine it is possible only through the antivirus </a:t>
            </a:r>
            <a:r>
              <a:rPr lang="en-US" dirty="0" smtClean="0"/>
              <a:t>program</a:t>
            </a:r>
            <a:endParaRPr lang="en-US" dirty="0"/>
          </a:p>
        </p:txBody>
      </p:sp>
    </p:spTree>
    <p:extLst>
      <p:ext uri="{BB962C8B-B14F-4D97-AF65-F5344CB8AC3E}">
        <p14:creationId xmlns:p14="http://schemas.microsoft.com/office/powerpoint/2010/main" val="6195672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rtlCol="0">
            <a:normAutofit fontScale="90000"/>
          </a:bodyPr>
          <a:lstStyle/>
          <a:p>
            <a:pPr eaLnBrk="1" fontAlgn="auto" hangingPunct="1">
              <a:spcAft>
                <a:spcPts val="0"/>
              </a:spcAft>
              <a:defRPr/>
            </a:pPr>
            <a:r>
              <a:rPr lang="it-IT" dirty="0" smtClean="0"/>
              <a:t>Online vs Offline Anti Virus Software</a:t>
            </a:r>
          </a:p>
        </p:txBody>
      </p:sp>
      <p:sp>
        <p:nvSpPr>
          <p:cNvPr id="7171" name="Rectangle 3"/>
          <p:cNvSpPr>
            <a:spLocks noGrp="1" noChangeArrowheads="1"/>
          </p:cNvSpPr>
          <p:nvPr>
            <p:ph sz="half" idx="1"/>
          </p:nvPr>
        </p:nvSpPr>
        <p:spPr>
          <a:xfrm>
            <a:off x="457200" y="1600200"/>
            <a:ext cx="4037013" cy="4648200"/>
          </a:xfrm>
        </p:spPr>
        <p:txBody>
          <a:bodyPr rtlCol="0">
            <a:normAutofit fontScale="77500" lnSpcReduction="20000"/>
          </a:bodyPr>
          <a:lstStyle/>
          <a:p>
            <a:pPr eaLnBrk="1" fontAlgn="auto" hangingPunct="1">
              <a:lnSpc>
                <a:spcPct val="120000"/>
              </a:lnSpc>
              <a:spcAft>
                <a:spcPts val="0"/>
              </a:spcAft>
              <a:buFont typeface="Wingdings" pitchFamily="2" charset="2"/>
              <a:buNone/>
              <a:defRPr/>
            </a:pPr>
            <a:r>
              <a:rPr lang="en-US" sz="2400" dirty="0" smtClean="0">
                <a:solidFill>
                  <a:schemeClr val="accent6"/>
                </a:solidFill>
              </a:rPr>
              <a:t>Online</a:t>
            </a:r>
          </a:p>
          <a:p>
            <a:pPr eaLnBrk="1" fontAlgn="auto" hangingPunct="1">
              <a:lnSpc>
                <a:spcPct val="120000"/>
              </a:lnSpc>
              <a:spcAft>
                <a:spcPts val="0"/>
              </a:spcAft>
              <a:defRPr/>
            </a:pPr>
            <a:r>
              <a:rPr lang="en-US" sz="2400" dirty="0" smtClean="0"/>
              <a:t>Free browser plug-in</a:t>
            </a:r>
          </a:p>
          <a:p>
            <a:pPr eaLnBrk="1" fontAlgn="auto" hangingPunct="1">
              <a:lnSpc>
                <a:spcPct val="120000"/>
              </a:lnSpc>
              <a:spcAft>
                <a:spcPts val="0"/>
              </a:spcAft>
              <a:defRPr/>
            </a:pPr>
            <a:r>
              <a:rPr lang="en-US" sz="2400" dirty="0" smtClean="0"/>
              <a:t>Authentication through third party certificate (i.e. VeriSign)</a:t>
            </a:r>
          </a:p>
          <a:p>
            <a:pPr eaLnBrk="1" fontAlgn="auto" hangingPunct="1">
              <a:lnSpc>
                <a:spcPct val="120000"/>
              </a:lnSpc>
              <a:spcAft>
                <a:spcPts val="0"/>
              </a:spcAft>
              <a:defRPr/>
            </a:pPr>
            <a:r>
              <a:rPr lang="en-US" sz="2400" dirty="0" smtClean="0"/>
              <a:t>No shielding</a:t>
            </a:r>
          </a:p>
          <a:p>
            <a:pPr eaLnBrk="1" fontAlgn="auto" hangingPunct="1">
              <a:lnSpc>
                <a:spcPct val="120000"/>
              </a:lnSpc>
              <a:spcAft>
                <a:spcPts val="0"/>
              </a:spcAft>
              <a:defRPr/>
            </a:pPr>
            <a:r>
              <a:rPr lang="en-US" sz="2400" dirty="0" smtClean="0"/>
              <a:t>Software and signatures update at each scan</a:t>
            </a:r>
          </a:p>
          <a:p>
            <a:pPr eaLnBrk="1" fontAlgn="auto" hangingPunct="1">
              <a:lnSpc>
                <a:spcPct val="120000"/>
              </a:lnSpc>
              <a:spcAft>
                <a:spcPts val="0"/>
              </a:spcAft>
              <a:defRPr/>
            </a:pPr>
            <a:r>
              <a:rPr lang="en-US" sz="2400" dirty="0" smtClean="0"/>
              <a:t>Poorly configurable</a:t>
            </a:r>
          </a:p>
          <a:p>
            <a:pPr eaLnBrk="1" fontAlgn="auto" hangingPunct="1">
              <a:lnSpc>
                <a:spcPct val="120000"/>
              </a:lnSpc>
              <a:spcAft>
                <a:spcPts val="0"/>
              </a:spcAft>
              <a:defRPr/>
            </a:pPr>
            <a:r>
              <a:rPr lang="en-US" sz="2400" dirty="0" smtClean="0"/>
              <a:t>Scan needs internet connection</a:t>
            </a:r>
          </a:p>
          <a:p>
            <a:pPr eaLnBrk="1" fontAlgn="auto" hangingPunct="1">
              <a:lnSpc>
                <a:spcPct val="120000"/>
              </a:lnSpc>
              <a:spcAft>
                <a:spcPts val="0"/>
              </a:spcAft>
              <a:defRPr/>
            </a:pPr>
            <a:r>
              <a:rPr lang="en-US" sz="2400" dirty="0" smtClean="0"/>
              <a:t>Report collected by the company that offers the service</a:t>
            </a:r>
          </a:p>
        </p:txBody>
      </p:sp>
      <p:sp>
        <p:nvSpPr>
          <p:cNvPr id="7172" name="Rectangle 4"/>
          <p:cNvSpPr>
            <a:spLocks noGrp="1" noChangeArrowheads="1"/>
          </p:cNvSpPr>
          <p:nvPr>
            <p:ph sz="half" idx="2"/>
          </p:nvPr>
        </p:nvSpPr>
        <p:spPr>
          <a:xfrm>
            <a:off x="4646613" y="1600200"/>
            <a:ext cx="4037012" cy="4648200"/>
          </a:xfrm>
        </p:spPr>
        <p:txBody>
          <a:bodyPr rtlCol="0">
            <a:normAutofit fontScale="77500" lnSpcReduction="20000"/>
          </a:bodyPr>
          <a:lstStyle/>
          <a:p>
            <a:pPr eaLnBrk="1" fontAlgn="auto" hangingPunct="1">
              <a:lnSpc>
                <a:spcPct val="120000"/>
              </a:lnSpc>
              <a:spcAft>
                <a:spcPts val="0"/>
              </a:spcAft>
              <a:buFont typeface="Wingdings" pitchFamily="2" charset="2"/>
              <a:buNone/>
              <a:defRPr/>
            </a:pPr>
            <a:r>
              <a:rPr lang="en-US" sz="2400" dirty="0" smtClean="0">
                <a:solidFill>
                  <a:schemeClr val="accent6"/>
                </a:solidFill>
              </a:rPr>
              <a:t>Offline</a:t>
            </a:r>
          </a:p>
          <a:p>
            <a:pPr eaLnBrk="1" fontAlgn="auto" hangingPunct="1">
              <a:lnSpc>
                <a:spcPct val="120000"/>
              </a:lnSpc>
              <a:spcAft>
                <a:spcPts val="0"/>
              </a:spcAft>
              <a:defRPr/>
            </a:pPr>
            <a:r>
              <a:rPr lang="en-US" sz="2400" dirty="0" smtClean="0"/>
              <a:t>Paid annual subscription</a:t>
            </a:r>
          </a:p>
          <a:p>
            <a:pPr eaLnBrk="1" fontAlgn="auto" hangingPunct="1">
              <a:lnSpc>
                <a:spcPct val="120000"/>
              </a:lnSpc>
              <a:spcAft>
                <a:spcPts val="0"/>
              </a:spcAft>
              <a:defRPr/>
            </a:pPr>
            <a:r>
              <a:rPr lang="en-US" sz="2400" dirty="0" smtClean="0"/>
              <a:t>Installed on the OS</a:t>
            </a:r>
          </a:p>
          <a:p>
            <a:pPr eaLnBrk="1" fontAlgn="auto" hangingPunct="1">
              <a:lnSpc>
                <a:spcPct val="120000"/>
              </a:lnSpc>
              <a:spcAft>
                <a:spcPts val="0"/>
              </a:spcAft>
              <a:defRPr/>
            </a:pPr>
            <a:r>
              <a:rPr lang="en-US" sz="2400" dirty="0" smtClean="0"/>
              <a:t>Software distributed securely by the vendor online or a retailer</a:t>
            </a:r>
          </a:p>
          <a:p>
            <a:pPr eaLnBrk="1" fontAlgn="auto" hangingPunct="1">
              <a:lnSpc>
                <a:spcPct val="120000"/>
              </a:lnSpc>
              <a:spcAft>
                <a:spcPts val="0"/>
              </a:spcAft>
              <a:defRPr/>
            </a:pPr>
            <a:r>
              <a:rPr lang="en-US" sz="2400" dirty="0" smtClean="0"/>
              <a:t>System shielding</a:t>
            </a:r>
          </a:p>
          <a:p>
            <a:pPr eaLnBrk="1" fontAlgn="auto" hangingPunct="1">
              <a:lnSpc>
                <a:spcPct val="120000"/>
              </a:lnSpc>
              <a:spcAft>
                <a:spcPts val="0"/>
              </a:spcAft>
              <a:defRPr/>
            </a:pPr>
            <a:r>
              <a:rPr lang="en-US" sz="2400" dirty="0" smtClean="0"/>
              <a:t>Scheduled</a:t>
            </a:r>
            <a:r>
              <a:rPr lang="it-IT" sz="2400" dirty="0" smtClean="0"/>
              <a:t> </a:t>
            </a:r>
            <a:r>
              <a:rPr lang="en-US" sz="2400" dirty="0" smtClean="0"/>
              <a:t>software and signatures updates </a:t>
            </a:r>
            <a:endParaRPr lang="it-IT" sz="2400" dirty="0" smtClean="0"/>
          </a:p>
          <a:p>
            <a:pPr eaLnBrk="1" fontAlgn="auto" hangingPunct="1">
              <a:lnSpc>
                <a:spcPct val="120000"/>
              </a:lnSpc>
              <a:spcAft>
                <a:spcPts val="0"/>
              </a:spcAft>
              <a:defRPr/>
            </a:pPr>
            <a:r>
              <a:rPr lang="en-US" sz="2400" dirty="0" smtClean="0"/>
              <a:t>Easily configurable</a:t>
            </a:r>
          </a:p>
          <a:p>
            <a:pPr eaLnBrk="1" fontAlgn="auto" hangingPunct="1">
              <a:lnSpc>
                <a:spcPct val="120000"/>
              </a:lnSpc>
              <a:spcAft>
                <a:spcPts val="0"/>
              </a:spcAft>
              <a:defRPr/>
            </a:pPr>
            <a:r>
              <a:rPr lang="en-US" sz="2400" dirty="0" smtClean="0"/>
              <a:t>Scan without internet connection</a:t>
            </a:r>
          </a:p>
          <a:p>
            <a:pPr eaLnBrk="1" fontAlgn="auto" hangingPunct="1">
              <a:lnSpc>
                <a:spcPct val="120000"/>
              </a:lnSpc>
              <a:spcAft>
                <a:spcPts val="0"/>
              </a:spcAft>
              <a:defRPr/>
            </a:pPr>
            <a:r>
              <a:rPr lang="en-US" sz="2400" dirty="0" smtClean="0"/>
              <a:t>Report collected locally and may be sent to vendor</a:t>
            </a:r>
          </a:p>
        </p:txBody>
      </p:sp>
    </p:spTree>
    <p:extLst>
      <p:ext uri="{BB962C8B-B14F-4D97-AF65-F5344CB8AC3E}">
        <p14:creationId xmlns:p14="http://schemas.microsoft.com/office/powerpoint/2010/main" val="31792713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OWASP Top 10 web risks</a:t>
            </a:r>
            <a:endParaRPr lang="en-US" dirty="0"/>
          </a:p>
        </p:txBody>
      </p:sp>
      <p:sp>
        <p:nvSpPr>
          <p:cNvPr id="3" name="Content Placeholder 2"/>
          <p:cNvSpPr>
            <a:spLocks noGrp="1"/>
          </p:cNvSpPr>
          <p:nvPr>
            <p:ph sz="half" idx="1"/>
          </p:nvPr>
        </p:nvSpPr>
        <p:spPr/>
        <p:txBody>
          <a:bodyPr/>
          <a:lstStyle/>
          <a:p>
            <a:r>
              <a:rPr lang="en-US" dirty="0" smtClean="0"/>
              <a:t>Injection Attack</a:t>
            </a:r>
            <a:endParaRPr lang="en-US" dirty="0"/>
          </a:p>
        </p:txBody>
      </p:sp>
      <p:pic>
        <p:nvPicPr>
          <p:cNvPr id="1026" name="Picture 2"/>
          <p:cNvPicPr>
            <a:picLocks noGrp="1" noChangeAspect="1" noChangeArrowheads="1"/>
          </p:cNvPicPr>
          <p:nvPr>
            <p:ph sz="half" idx="2"/>
          </p:nvPr>
        </p:nvPicPr>
        <p:blipFill>
          <a:blip r:embed="rId3"/>
          <a:srcRect/>
          <a:stretch>
            <a:fillRect/>
          </a:stretch>
        </p:blipFill>
        <p:spPr bwMode="auto">
          <a:xfrm>
            <a:off x="61479" y="2623127"/>
            <a:ext cx="4253346" cy="3548506"/>
          </a:xfrm>
          <a:prstGeom prst="rect">
            <a:avLst/>
          </a:prstGeom>
          <a:noFill/>
          <a:ln w="9525">
            <a:noFill/>
            <a:miter lim="800000"/>
            <a:headEnd/>
            <a:tailEnd/>
          </a:ln>
        </p:spPr>
      </p:pic>
      <p:sp>
        <p:nvSpPr>
          <p:cNvPr id="6" name="Content Placeholder 2"/>
          <p:cNvSpPr txBox="1">
            <a:spLocks/>
          </p:cNvSpPr>
          <p:nvPr/>
        </p:nvSpPr>
        <p:spPr>
          <a:xfrm>
            <a:off x="4648199" y="1820008"/>
            <a:ext cx="4495801" cy="4204524"/>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smtClean="0">
                <a:ln>
                  <a:noFill/>
                </a:ln>
                <a:solidFill>
                  <a:schemeClr val="tx1"/>
                </a:solidFill>
                <a:effectLst/>
                <a:uLnTx/>
                <a:uFillTx/>
                <a:latin typeface="Arial"/>
                <a:ea typeface="+mn-ea"/>
                <a:cs typeface="Arial"/>
              </a:rPr>
              <a:t>Broken Authentication</a:t>
            </a:r>
            <a:r>
              <a:rPr kumimoji="0" lang="en-US" sz="2800" b="0" i="0" u="none" strike="noStrike" kern="1200" cap="none" spc="0" normalizeH="0" noProof="0" dirty="0" smtClean="0">
                <a:ln>
                  <a:noFill/>
                </a:ln>
                <a:solidFill>
                  <a:schemeClr val="tx1"/>
                </a:solidFill>
                <a:effectLst/>
                <a:uLnTx/>
                <a:uFillTx/>
                <a:latin typeface="Arial"/>
                <a:ea typeface="+mn-ea"/>
                <a:cs typeface="Arial"/>
              </a:rPr>
              <a:t> &amp; Session Management</a:t>
            </a:r>
            <a:endParaRPr kumimoji="0" lang="en-US" sz="2800" b="0" i="0" u="none" strike="noStrike" kern="1200" cap="none" spc="0" normalizeH="0" baseline="0" noProof="0" dirty="0">
              <a:ln>
                <a:noFill/>
              </a:ln>
              <a:solidFill>
                <a:schemeClr val="tx1"/>
              </a:solidFill>
              <a:effectLst/>
              <a:uLnTx/>
              <a:uFillTx/>
              <a:latin typeface="Arial"/>
              <a:ea typeface="+mn-ea"/>
              <a:cs typeface="Arial"/>
            </a:endParaRPr>
          </a:p>
        </p:txBody>
      </p:sp>
      <p:pic>
        <p:nvPicPr>
          <p:cNvPr id="1027" name="Picture 3"/>
          <p:cNvPicPr>
            <a:picLocks noChangeAspect="1" noChangeArrowheads="1"/>
          </p:cNvPicPr>
          <p:nvPr/>
        </p:nvPicPr>
        <p:blipFill>
          <a:blip r:embed="rId4"/>
          <a:srcRect/>
          <a:stretch>
            <a:fillRect/>
          </a:stretch>
        </p:blipFill>
        <p:spPr bwMode="auto">
          <a:xfrm>
            <a:off x="4539962" y="2807855"/>
            <a:ext cx="4604038" cy="3777672"/>
          </a:xfrm>
          <a:prstGeom prst="rect">
            <a:avLst/>
          </a:prstGeom>
          <a:noFill/>
          <a:ln w="9525">
            <a:noFill/>
            <a:miter lim="800000"/>
            <a:headEnd/>
            <a:tailEnd/>
          </a:ln>
        </p:spPr>
      </p:pic>
    </p:spTree>
    <p:extLst>
      <p:ext uri="{BB962C8B-B14F-4D97-AF65-F5344CB8AC3E}">
        <p14:creationId xmlns:p14="http://schemas.microsoft.com/office/powerpoint/2010/main" val="1410709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9455"/>
            <a:ext cx="8229600" cy="1062181"/>
          </a:xfrm>
        </p:spPr>
        <p:txBody>
          <a:bodyPr>
            <a:normAutofit fontScale="90000"/>
          </a:bodyPr>
          <a:lstStyle/>
          <a:p>
            <a:r>
              <a:rPr lang="en-US" dirty="0" smtClean="0"/>
              <a:t>CVE Details</a:t>
            </a:r>
            <a:br>
              <a:rPr lang="en-US" dirty="0" smtClean="0"/>
            </a:br>
            <a:r>
              <a:rPr lang="en-US" sz="3100" dirty="0" smtClean="0"/>
              <a:t>(Common Vulnerabilities and Exposures)</a:t>
            </a:r>
            <a:endParaRPr lang="en-US" dirty="0"/>
          </a:p>
        </p:txBody>
      </p:sp>
      <p:pic>
        <p:nvPicPr>
          <p:cNvPr id="5" name="Picture 4" descr="cve.JPG"/>
          <p:cNvPicPr>
            <a:picLocks noChangeAspect="1"/>
          </p:cNvPicPr>
          <p:nvPr/>
        </p:nvPicPr>
        <p:blipFill>
          <a:blip r:embed="rId3"/>
          <a:stretch>
            <a:fillRect/>
          </a:stretch>
        </p:blipFill>
        <p:spPr>
          <a:xfrm>
            <a:off x="1420169" y="1562056"/>
            <a:ext cx="6541576" cy="5067507"/>
          </a:xfrm>
          <a:prstGeom prst="rect">
            <a:avLst/>
          </a:prstGeom>
        </p:spPr>
      </p:pic>
    </p:spTree>
    <p:extLst>
      <p:ext uri="{BB962C8B-B14F-4D97-AF65-F5344CB8AC3E}">
        <p14:creationId xmlns:p14="http://schemas.microsoft.com/office/powerpoint/2010/main" val="514346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415636"/>
            <a:ext cx="4895850" cy="1143000"/>
          </a:xfrm>
        </p:spPr>
        <p:txBody>
          <a:bodyPr>
            <a:normAutofit fontScale="90000"/>
          </a:bodyPr>
          <a:lstStyle/>
          <a:p>
            <a:pPr eaLnBrk="1" hangingPunct="1"/>
            <a:r>
              <a:rPr lang="en-US" altLang="en-US" dirty="0" smtClean="0"/>
              <a:t>Logic Bomb Example</a:t>
            </a:r>
          </a:p>
        </p:txBody>
      </p:sp>
      <p:sp>
        <p:nvSpPr>
          <p:cNvPr id="3" name="Content Placeholder 2"/>
          <p:cNvSpPr>
            <a:spLocks noGrp="1"/>
          </p:cNvSpPr>
          <p:nvPr>
            <p:ph idx="1"/>
          </p:nvPr>
        </p:nvSpPr>
        <p:spPr>
          <a:xfrm>
            <a:off x="221673" y="1828800"/>
            <a:ext cx="5283777" cy="4562764"/>
          </a:xfrm>
        </p:spPr>
        <p:txBody>
          <a:bodyPr rtlCol="0">
            <a:normAutofit lnSpcReduction="10000"/>
          </a:bodyPr>
          <a:lstStyle/>
          <a:p>
            <a:pPr eaLnBrk="1" fontAlgn="auto" hangingPunct="1">
              <a:spcAft>
                <a:spcPts val="0"/>
              </a:spcAft>
              <a:defRPr/>
            </a:pPr>
            <a:r>
              <a:rPr lang="en-US" dirty="0" smtClean="0"/>
              <a:t>Omega Engineering founded in 1962</a:t>
            </a:r>
          </a:p>
          <a:p>
            <a:pPr lvl="1">
              <a:defRPr/>
            </a:pPr>
            <a:r>
              <a:rPr lang="en-US" dirty="0" smtClean="0"/>
              <a:t>Manufactures sensing components</a:t>
            </a:r>
          </a:p>
          <a:p>
            <a:pPr>
              <a:defRPr/>
            </a:pPr>
            <a:r>
              <a:rPr lang="en-US" dirty="0" smtClean="0"/>
              <a:t>1985 Tim Lloyd, machinist</a:t>
            </a:r>
          </a:p>
          <a:p>
            <a:pPr>
              <a:defRPr/>
            </a:pPr>
            <a:r>
              <a:rPr lang="en-US" dirty="0" smtClean="0"/>
              <a:t>1989-1990 Initiates computers, LAN manager</a:t>
            </a:r>
          </a:p>
          <a:p>
            <a:pPr>
              <a:defRPr/>
            </a:pPr>
            <a:r>
              <a:rPr lang="en-US" dirty="0" smtClean="0"/>
              <a:t>1994 Novell Network Certification</a:t>
            </a:r>
          </a:p>
        </p:txBody>
      </p:sp>
      <p:pic>
        <p:nvPicPr>
          <p:cNvPr id="133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5450" y="673752"/>
            <a:ext cx="363855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6" name="Picture 2" descr="http://www.linux-mag.com/s/i/topics/novell.jpg"/>
          <p:cNvPicPr>
            <a:picLocks noChangeAspect="1" noChangeArrowheads="1"/>
          </p:cNvPicPr>
          <p:nvPr/>
        </p:nvPicPr>
        <p:blipFill>
          <a:blip r:embed="rId3"/>
          <a:srcRect/>
          <a:stretch>
            <a:fillRect/>
          </a:stretch>
        </p:blipFill>
        <p:spPr bwMode="auto">
          <a:xfrm>
            <a:off x="5505450" y="5013903"/>
            <a:ext cx="1645516" cy="1645516"/>
          </a:xfrm>
          <a:prstGeom prst="rect">
            <a:avLst/>
          </a:prstGeom>
          <a:noFill/>
        </p:spPr>
      </p:pic>
    </p:spTree>
    <p:extLst>
      <p:ext uri="{BB962C8B-B14F-4D97-AF65-F5344CB8AC3E}">
        <p14:creationId xmlns:p14="http://schemas.microsoft.com/office/powerpoint/2010/main" val="11028532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2329"/>
            <a:ext cx="8229600" cy="918544"/>
          </a:xfrm>
        </p:spPr>
        <p:txBody>
          <a:bodyPr/>
          <a:lstStyle/>
          <a:p>
            <a:r>
              <a:rPr lang="en-US" dirty="0" smtClean="0"/>
              <a:t>Tim Lloyd, Omega Engineering</a:t>
            </a:r>
            <a:endParaRPr lang="en-US" dirty="0"/>
          </a:p>
        </p:txBody>
      </p:sp>
      <p:sp>
        <p:nvSpPr>
          <p:cNvPr id="3" name="Content Placeholder 2"/>
          <p:cNvSpPr>
            <a:spLocks noGrp="1"/>
          </p:cNvSpPr>
          <p:nvPr>
            <p:ph idx="1"/>
          </p:nvPr>
        </p:nvSpPr>
        <p:spPr>
          <a:xfrm>
            <a:off x="457200" y="1616364"/>
            <a:ext cx="8229600" cy="4876800"/>
          </a:xfrm>
        </p:spPr>
        <p:txBody>
          <a:bodyPr>
            <a:normAutofit/>
          </a:bodyPr>
          <a:lstStyle/>
          <a:p>
            <a:r>
              <a:rPr lang="en-US" dirty="0" smtClean="0"/>
              <a:t>1995 unraveling</a:t>
            </a:r>
          </a:p>
          <a:p>
            <a:r>
              <a:rPr lang="en-US" dirty="0" smtClean="0"/>
              <a:t>Failure of quality tests results in massive customer returns</a:t>
            </a:r>
          </a:p>
          <a:p>
            <a:r>
              <a:rPr lang="en-US" dirty="0" smtClean="0"/>
              <a:t>Written up, not a team player</a:t>
            </a:r>
          </a:p>
          <a:p>
            <a:r>
              <a:rPr lang="en-US" dirty="0" smtClean="0"/>
              <a:t>Demoted in July 1995</a:t>
            </a:r>
          </a:p>
          <a:p>
            <a:r>
              <a:rPr lang="en-US" dirty="0" smtClean="0"/>
              <a:t>April 1996 Bad performance memo</a:t>
            </a:r>
          </a:p>
          <a:p>
            <a:r>
              <a:rPr lang="en-US" dirty="0" smtClean="0"/>
              <a:t>June 1996 Programs and files centralized from workstations to server</a:t>
            </a:r>
            <a:endParaRPr lang="en-US" dirty="0"/>
          </a:p>
        </p:txBody>
      </p:sp>
    </p:spTree>
    <p:extLst>
      <p:ext uri="{BB962C8B-B14F-4D97-AF65-F5344CB8AC3E}">
        <p14:creationId xmlns:p14="http://schemas.microsoft.com/office/powerpoint/2010/main" val="722997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2329"/>
            <a:ext cx="8229600" cy="918544"/>
          </a:xfrm>
        </p:spPr>
        <p:txBody>
          <a:bodyPr/>
          <a:lstStyle/>
          <a:p>
            <a:r>
              <a:rPr lang="en-US" dirty="0" smtClean="0"/>
              <a:t>Tim Lloyd, Omega Engineering</a:t>
            </a:r>
            <a:endParaRPr lang="en-US" dirty="0"/>
          </a:p>
        </p:txBody>
      </p:sp>
      <p:sp>
        <p:nvSpPr>
          <p:cNvPr id="3" name="Content Placeholder 2"/>
          <p:cNvSpPr>
            <a:spLocks noGrp="1"/>
          </p:cNvSpPr>
          <p:nvPr>
            <p:ph idx="1"/>
          </p:nvPr>
        </p:nvSpPr>
        <p:spPr>
          <a:xfrm>
            <a:off x="457200" y="1616364"/>
            <a:ext cx="8229600" cy="4876800"/>
          </a:xfrm>
        </p:spPr>
        <p:txBody>
          <a:bodyPr>
            <a:normAutofit/>
          </a:bodyPr>
          <a:lstStyle/>
          <a:p>
            <a:r>
              <a:rPr lang="en-US" dirty="0" smtClean="0"/>
              <a:t>July 1 1996, requests and receives server tape backup</a:t>
            </a:r>
          </a:p>
          <a:p>
            <a:r>
              <a:rPr lang="en-US" dirty="0" smtClean="0"/>
              <a:t>July 10, Tim is fired</a:t>
            </a:r>
          </a:p>
          <a:p>
            <a:r>
              <a:rPr lang="en-US" dirty="0" smtClean="0"/>
              <a:t>July 31, Novell NetWare file server is started…</a:t>
            </a:r>
          </a:p>
          <a:p>
            <a:pPr lvl="1"/>
            <a:r>
              <a:rPr lang="en-US" dirty="0" smtClean="0"/>
              <a:t>A message appears stating that the server was being fixed</a:t>
            </a:r>
          </a:p>
          <a:p>
            <a:pPr lvl="1"/>
            <a:r>
              <a:rPr lang="en-US" dirty="0" smtClean="0"/>
              <a:t>The server never came back online</a:t>
            </a:r>
            <a:endParaRPr lang="en-US" dirty="0"/>
          </a:p>
        </p:txBody>
      </p:sp>
    </p:spTree>
    <p:extLst>
      <p:ext uri="{BB962C8B-B14F-4D97-AF65-F5344CB8AC3E}">
        <p14:creationId xmlns:p14="http://schemas.microsoft.com/office/powerpoint/2010/main" val="948137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Active Attacks</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6" name="Content Placeholder 5"/>
          <p:cNvSpPr>
            <a:spLocks noGrp="1"/>
          </p:cNvSpPr>
          <p:nvPr>
            <p:ph sz="half" idx="4294967295"/>
          </p:nvPr>
        </p:nvSpPr>
        <p:spPr>
          <a:xfrm>
            <a:off x="533400" y="1752600"/>
            <a:ext cx="8077200" cy="4876800"/>
          </a:xfrm>
        </p:spPr>
        <p:txBody>
          <a:bodyPr>
            <a:normAutofit fontScale="92500" lnSpcReduction="20000"/>
          </a:bodyPr>
          <a:lstStyle/>
          <a:p>
            <a:pPr>
              <a:buNone/>
            </a:pPr>
            <a:endParaRPr lang="en-US" dirty="0" smtClean="0"/>
          </a:p>
          <a:p>
            <a:pPr marL="288925" lvl="2" indent="-288925" fontAlgn="base">
              <a:spcAft>
                <a:spcPct val="0"/>
              </a:spcAft>
              <a:buClr>
                <a:schemeClr val="accent1">
                  <a:lumMod val="75000"/>
                </a:schemeClr>
              </a:buClr>
              <a:buSzPct val="125000"/>
              <a:buFont typeface="Wingdings" charset="2"/>
              <a:buChar char="§"/>
            </a:pPr>
            <a:r>
              <a:rPr lang="en-US" sz="2000" dirty="0" smtClean="0">
                <a:solidFill>
                  <a:schemeClr val="tx1"/>
                </a:solidFill>
              </a:rPr>
              <a:t>Involve some modification of the data stream or the creation of a false stream</a:t>
            </a:r>
          </a:p>
          <a:p>
            <a:pPr marL="288925" lvl="2" indent="-288925" fontAlgn="base">
              <a:spcAft>
                <a:spcPct val="0"/>
              </a:spcAft>
              <a:buClr>
                <a:schemeClr val="accent1">
                  <a:lumMod val="75000"/>
                </a:schemeClr>
              </a:buClr>
              <a:buSzPct val="125000"/>
              <a:buFont typeface="Wingdings" charset="2"/>
              <a:buChar char="§"/>
            </a:pPr>
            <a:r>
              <a:rPr lang="en-US" sz="2000" dirty="0" smtClean="0">
                <a:solidFill>
                  <a:schemeClr val="tx1"/>
                </a:solidFill>
              </a:rPr>
              <a:t>Examples:</a:t>
            </a:r>
          </a:p>
          <a:p>
            <a:pPr marL="625475" lvl="3" indent="-342900" fontAlgn="base">
              <a:spcAft>
                <a:spcPct val="0"/>
              </a:spcAft>
              <a:buClr>
                <a:schemeClr val="accent1">
                  <a:lumMod val="75000"/>
                </a:schemeClr>
              </a:buClr>
              <a:buSzPct val="110000"/>
              <a:buFont typeface="+mj-lt"/>
              <a:buAutoNum type="arabicPeriod"/>
            </a:pPr>
            <a:r>
              <a:rPr lang="en-US" b="1" dirty="0" smtClean="0">
                <a:solidFill>
                  <a:schemeClr val="tx1"/>
                </a:solidFill>
              </a:rPr>
              <a:t>Replay</a:t>
            </a:r>
          </a:p>
          <a:p>
            <a:pPr marL="908050" lvl="4" indent="-342900" fontAlgn="base">
              <a:lnSpc>
                <a:spcPct val="110000"/>
              </a:lnSpc>
              <a:spcAft>
                <a:spcPct val="0"/>
              </a:spcAft>
              <a:buClr>
                <a:schemeClr val="accent1">
                  <a:lumMod val="75000"/>
                </a:schemeClr>
              </a:buClr>
              <a:buSzPct val="110000"/>
              <a:buFont typeface="Wingdings" charset="2"/>
              <a:buChar char="§"/>
            </a:pPr>
            <a:r>
              <a:rPr lang="en-US" sz="1838" dirty="0" smtClean="0">
                <a:solidFill>
                  <a:schemeClr val="tx1"/>
                </a:solidFill>
              </a:rPr>
              <a:t>involves the passive capture of a data unit and its subsequent retransmission to produce an unauthorized effect</a:t>
            </a:r>
          </a:p>
          <a:p>
            <a:pPr marL="625475" lvl="3" indent="-342900" fontAlgn="base">
              <a:spcAft>
                <a:spcPct val="0"/>
              </a:spcAft>
              <a:buClr>
                <a:schemeClr val="accent1">
                  <a:lumMod val="75000"/>
                </a:schemeClr>
              </a:buClr>
              <a:buSzPct val="110000"/>
              <a:buFont typeface="+mj-lt"/>
              <a:buAutoNum type="arabicPeriod"/>
            </a:pPr>
            <a:r>
              <a:rPr lang="en-US" b="1" dirty="0" smtClean="0">
                <a:solidFill>
                  <a:schemeClr val="tx1"/>
                </a:solidFill>
              </a:rPr>
              <a:t>Masquerade</a:t>
            </a:r>
          </a:p>
          <a:p>
            <a:pPr marL="908050" lvl="4" indent="-342900" fontAlgn="base">
              <a:spcAft>
                <a:spcPct val="0"/>
              </a:spcAft>
              <a:buClr>
                <a:schemeClr val="accent1">
                  <a:lumMod val="75000"/>
                </a:schemeClr>
              </a:buClr>
              <a:buSzPct val="110000"/>
              <a:buFont typeface="Wingdings" charset="2"/>
              <a:buChar char="§"/>
            </a:pPr>
            <a:r>
              <a:rPr lang="en-US" dirty="0" smtClean="0">
                <a:solidFill>
                  <a:schemeClr val="tx1"/>
                </a:solidFill>
              </a:rPr>
              <a:t>takes place when one entity pretends to be a different entity</a:t>
            </a:r>
          </a:p>
          <a:p>
            <a:pPr marL="625475" lvl="3" indent="-342900" fontAlgn="base">
              <a:spcAft>
                <a:spcPct val="0"/>
              </a:spcAft>
              <a:buClr>
                <a:schemeClr val="accent1">
                  <a:lumMod val="75000"/>
                </a:schemeClr>
              </a:buClr>
              <a:buSzPct val="110000"/>
              <a:buFont typeface="+mj-lt"/>
              <a:buAutoNum type="arabicPeriod"/>
            </a:pPr>
            <a:r>
              <a:rPr lang="en-US" b="1" dirty="0" smtClean="0">
                <a:solidFill>
                  <a:schemeClr val="tx1"/>
                </a:solidFill>
              </a:rPr>
              <a:t>Modification of messages</a:t>
            </a:r>
          </a:p>
          <a:p>
            <a:pPr marL="908050" lvl="4" indent="-342900" fontAlgn="base">
              <a:lnSpc>
                <a:spcPct val="110000"/>
              </a:lnSpc>
              <a:spcAft>
                <a:spcPct val="0"/>
              </a:spcAft>
              <a:buClr>
                <a:schemeClr val="accent1">
                  <a:lumMod val="75000"/>
                </a:schemeClr>
              </a:buClr>
              <a:buSzPct val="110000"/>
              <a:buFont typeface="Wingdings" charset="2"/>
              <a:buChar char="§"/>
            </a:pPr>
            <a:r>
              <a:rPr lang="en-US" sz="1838" dirty="0" smtClean="0">
                <a:solidFill>
                  <a:schemeClr val="tx1"/>
                </a:solidFill>
              </a:rPr>
              <a:t>some portion of a legitimate message is altered, or that messages are delayed or reordered, to produce an unauthorized effect</a:t>
            </a:r>
          </a:p>
          <a:p>
            <a:pPr marL="625475" lvl="3" indent="-342900" fontAlgn="base">
              <a:spcAft>
                <a:spcPct val="0"/>
              </a:spcAft>
              <a:buClr>
                <a:schemeClr val="accent1">
                  <a:lumMod val="75000"/>
                </a:schemeClr>
              </a:buClr>
              <a:buSzPct val="110000"/>
              <a:buFont typeface="+mj-lt"/>
              <a:buAutoNum type="arabicPeriod"/>
            </a:pPr>
            <a:r>
              <a:rPr lang="en-US" b="1" dirty="0" smtClean="0">
                <a:solidFill>
                  <a:schemeClr val="tx1"/>
                </a:solidFill>
              </a:rPr>
              <a:t>Denial of service</a:t>
            </a:r>
          </a:p>
          <a:p>
            <a:pPr marL="908050" lvl="4" indent="-342900" fontAlgn="base">
              <a:lnSpc>
                <a:spcPct val="110000"/>
              </a:lnSpc>
              <a:spcAft>
                <a:spcPct val="0"/>
              </a:spcAft>
              <a:buClr>
                <a:schemeClr val="accent1">
                  <a:lumMod val="75000"/>
                </a:schemeClr>
              </a:buClr>
              <a:buSzPct val="110000"/>
              <a:buFont typeface="Wingdings" charset="2"/>
              <a:buChar char="§"/>
            </a:pPr>
            <a:r>
              <a:rPr lang="en-US" sz="1838" dirty="0" smtClean="0">
                <a:solidFill>
                  <a:schemeClr val="tx1"/>
                </a:solidFill>
              </a:rPr>
              <a:t>prevents or inhibits the normal use or management of communications facilities</a:t>
            </a:r>
          </a:p>
          <a:p>
            <a:pPr marL="908050" lvl="4" indent="-342900" fontAlgn="base">
              <a:lnSpc>
                <a:spcPct val="110000"/>
              </a:lnSpc>
              <a:spcAft>
                <a:spcPct val="0"/>
              </a:spcAft>
              <a:buClr>
                <a:schemeClr val="accent1">
                  <a:lumMod val="75000"/>
                </a:schemeClr>
              </a:buClr>
              <a:buSzPct val="110000"/>
              <a:buFont typeface="Wingdings" charset="2"/>
              <a:buChar char="§"/>
            </a:pPr>
            <a:r>
              <a:rPr lang="en-US" dirty="0" smtClean="0">
                <a:solidFill>
                  <a:schemeClr val="tx1"/>
                </a:solidFill>
              </a:rPr>
              <a:t>disruption of an entire network either by disabling the network or by overloading it with messages so as to degrade performance</a:t>
            </a:r>
          </a:p>
        </p:txBody>
      </p:sp>
      <p:pic>
        <p:nvPicPr>
          <p:cNvPr id="4" name="Picture 3"/>
          <p:cNvPicPr>
            <a:picLocks noChangeAspect="1"/>
          </p:cNvPicPr>
          <p:nvPr/>
        </p:nvPicPr>
        <p:blipFill>
          <a:blip r:embed="rId3"/>
          <a:stretch>
            <a:fillRect/>
          </a:stretch>
        </p:blipFill>
        <p:spPr>
          <a:xfrm>
            <a:off x="609600" y="457200"/>
            <a:ext cx="1790700" cy="1373996"/>
          </a:xfrm>
          <a:prstGeom prst="rect">
            <a:avLst/>
          </a:prstGeom>
        </p:spPr>
      </p:pic>
      <p:pic>
        <p:nvPicPr>
          <p:cNvPr id="7" name="Picture 6"/>
          <p:cNvPicPr>
            <a:picLocks noChangeAspect="1"/>
          </p:cNvPicPr>
          <p:nvPr/>
        </p:nvPicPr>
        <p:blipFill>
          <a:blip r:embed="rId4"/>
          <a:stretch>
            <a:fillRect/>
          </a:stretch>
        </p:blipFill>
        <p:spPr>
          <a:xfrm rot="963539">
            <a:off x="7475156" y="606724"/>
            <a:ext cx="1219200" cy="1219200"/>
          </a:xfrm>
          <a:prstGeom prst="rect">
            <a:avLst/>
          </a:prstGeom>
        </p:spPr>
      </p:pic>
    </p:spTree>
    <p:extLst>
      <p:ext uri="{BB962C8B-B14F-4D97-AF65-F5344CB8AC3E}">
        <p14:creationId xmlns:p14="http://schemas.microsoft.com/office/powerpoint/2010/main" val="387936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Omega Engineering, Recovery</a:t>
            </a:r>
            <a:endParaRPr lang="en-US" dirty="0"/>
          </a:p>
        </p:txBody>
      </p:sp>
      <p:sp>
        <p:nvSpPr>
          <p:cNvPr id="3" name="Content Placeholder 2"/>
          <p:cNvSpPr>
            <a:spLocks noGrp="1"/>
          </p:cNvSpPr>
          <p:nvPr>
            <p:ph idx="1"/>
          </p:nvPr>
        </p:nvSpPr>
        <p:spPr>
          <a:xfrm>
            <a:off x="457200" y="1847891"/>
            <a:ext cx="8229600" cy="4571381"/>
          </a:xfrm>
        </p:spPr>
        <p:txBody>
          <a:bodyPr>
            <a:normAutofit/>
          </a:bodyPr>
          <a:lstStyle/>
          <a:p>
            <a:r>
              <a:rPr lang="en-US" dirty="0" smtClean="0"/>
              <a:t>Restore from backup tape</a:t>
            </a:r>
          </a:p>
          <a:p>
            <a:r>
              <a:rPr lang="en-US" dirty="0" smtClean="0"/>
              <a:t>Run CNC machines from workstations’ code</a:t>
            </a:r>
          </a:p>
          <a:p>
            <a:r>
              <a:rPr lang="en-US" dirty="0" smtClean="0"/>
              <a:t>Panic</a:t>
            </a:r>
          </a:p>
          <a:p>
            <a:r>
              <a:rPr lang="en-US" dirty="0" smtClean="0"/>
              <a:t>Data Recovery</a:t>
            </a:r>
          </a:p>
          <a:p>
            <a:r>
              <a:rPr lang="en-US" dirty="0" smtClean="0"/>
              <a:t>Aug 12, 1996 Secret Service becomes involved</a:t>
            </a:r>
          </a:p>
          <a:p>
            <a:pPr lvl="1"/>
            <a:r>
              <a:rPr lang="en-US" dirty="0" smtClean="0"/>
              <a:t>First federal criminal computer sabotage case</a:t>
            </a:r>
            <a:endParaRPr lang="en-US" dirty="0"/>
          </a:p>
        </p:txBody>
      </p:sp>
    </p:spTree>
    <p:extLst>
      <p:ext uri="{BB962C8B-B14F-4D97-AF65-F5344CB8AC3E}">
        <p14:creationId xmlns:p14="http://schemas.microsoft.com/office/powerpoint/2010/main" val="1024822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Kill Chain</a:t>
            </a:r>
            <a:endParaRPr lang="en-US" dirty="0"/>
          </a:p>
        </p:txBody>
      </p:sp>
      <p:pic>
        <p:nvPicPr>
          <p:cNvPr id="4098" name="Picture 2" descr="https://nigesecurityguy.files.wordpress.com/2013/06/apt-attack-kill-chain-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0317" y="1815548"/>
            <a:ext cx="8456149" cy="4439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2279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Kill Chain Components…</a:t>
            </a:r>
            <a:endParaRPr lang="en-US" dirty="0"/>
          </a:p>
        </p:txBody>
      </p:sp>
      <p:sp>
        <p:nvSpPr>
          <p:cNvPr id="3" name="Content Placeholder 2"/>
          <p:cNvSpPr>
            <a:spLocks noGrp="1"/>
          </p:cNvSpPr>
          <p:nvPr>
            <p:ph idx="1"/>
          </p:nvPr>
        </p:nvSpPr>
        <p:spPr>
          <a:xfrm>
            <a:off x="457200" y="1847892"/>
            <a:ext cx="8229600" cy="4608326"/>
          </a:xfrm>
        </p:spPr>
        <p:txBody>
          <a:bodyPr>
            <a:normAutofit lnSpcReduction="10000"/>
          </a:bodyPr>
          <a:lstStyle/>
          <a:p>
            <a:r>
              <a:rPr lang="en-US" dirty="0" smtClean="0"/>
              <a:t>A date of 7/30/1996</a:t>
            </a:r>
          </a:p>
          <a:p>
            <a:r>
              <a:rPr lang="en-US" dirty="0" smtClean="0"/>
              <a:t>A supervisor account “12345” (no password)</a:t>
            </a:r>
          </a:p>
          <a:p>
            <a:r>
              <a:rPr lang="en-US" dirty="0" smtClean="0"/>
              <a:t>Aug 21</a:t>
            </a:r>
            <a:r>
              <a:rPr lang="en-US" baseline="30000" dirty="0" smtClean="0"/>
              <a:t>st</a:t>
            </a:r>
            <a:r>
              <a:rPr lang="en-US" dirty="0" smtClean="0"/>
              <a:t> Secret Service confiscation</a:t>
            </a:r>
          </a:p>
          <a:p>
            <a:pPr lvl="1"/>
            <a:r>
              <a:rPr lang="en-US" dirty="0" smtClean="0"/>
              <a:t>Erased backup tapes</a:t>
            </a:r>
          </a:p>
          <a:p>
            <a:pPr lvl="1"/>
            <a:r>
              <a:rPr lang="en-US" dirty="0" smtClean="0"/>
              <a:t>Hard Drives</a:t>
            </a:r>
          </a:p>
          <a:p>
            <a:pPr lvl="2"/>
            <a:r>
              <a:rPr lang="en-US" dirty="0" smtClean="0"/>
              <a:t>Code later found on a personal drive…</a:t>
            </a:r>
          </a:p>
          <a:p>
            <a:r>
              <a:rPr lang="en-US" dirty="0" smtClean="0"/>
              <a:t>Deltree.exe modified as fix.exe </a:t>
            </a:r>
          </a:p>
          <a:p>
            <a:pPr lvl="1"/>
            <a:r>
              <a:rPr lang="en-US" dirty="0" smtClean="0"/>
              <a:t>(Fixing not Deleting!)</a:t>
            </a:r>
          </a:p>
        </p:txBody>
      </p:sp>
    </p:spTree>
    <p:extLst>
      <p:ext uri="{BB962C8B-B14F-4D97-AF65-F5344CB8AC3E}">
        <p14:creationId xmlns:p14="http://schemas.microsoft.com/office/powerpoint/2010/main" val="746375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406400"/>
            <a:ext cx="8229600" cy="853889"/>
          </a:xfrm>
        </p:spPr>
        <p:txBody>
          <a:bodyPr/>
          <a:lstStyle/>
          <a:p>
            <a:pPr eaLnBrk="1" hangingPunct="1"/>
            <a:r>
              <a:rPr lang="en-US" altLang="en-US" dirty="0" smtClean="0"/>
              <a:t>The Omega Bomb Code</a:t>
            </a:r>
          </a:p>
        </p:txBody>
      </p:sp>
      <p:sp>
        <p:nvSpPr>
          <p:cNvPr id="3" name="Content Placeholder 2"/>
          <p:cNvSpPr>
            <a:spLocks noGrp="1"/>
          </p:cNvSpPr>
          <p:nvPr>
            <p:ph idx="1"/>
          </p:nvPr>
        </p:nvSpPr>
        <p:spPr>
          <a:xfrm>
            <a:off x="457200" y="1376218"/>
            <a:ext cx="8229600" cy="5181600"/>
          </a:xfrm>
        </p:spPr>
        <p:txBody>
          <a:bodyPr rtlCol="0">
            <a:normAutofit fontScale="70000" lnSpcReduction="20000"/>
          </a:bodyPr>
          <a:lstStyle/>
          <a:p>
            <a:pPr eaLnBrk="1" fontAlgn="auto" hangingPunct="1">
              <a:spcAft>
                <a:spcPts val="0"/>
              </a:spcAft>
              <a:defRPr/>
            </a:pPr>
            <a:r>
              <a:rPr lang="en-US" dirty="0"/>
              <a:t>The Logic Behind the Omega Engineering Time </a:t>
            </a:r>
            <a:r>
              <a:rPr lang="en-US" dirty="0" smtClean="0"/>
              <a:t>Bomb included the following strings:</a:t>
            </a:r>
          </a:p>
          <a:p>
            <a:pPr eaLnBrk="1" fontAlgn="auto" hangingPunct="1">
              <a:spcAft>
                <a:spcPts val="0"/>
              </a:spcAft>
              <a:defRPr/>
            </a:pPr>
            <a:r>
              <a:rPr lang="en-US" dirty="0" smtClean="0"/>
              <a:t>7/30/96</a:t>
            </a:r>
          </a:p>
          <a:p>
            <a:pPr lvl="1" eaLnBrk="1" fontAlgn="auto" hangingPunct="1">
              <a:spcAft>
                <a:spcPts val="0"/>
              </a:spcAft>
              <a:defRPr/>
            </a:pPr>
            <a:r>
              <a:rPr lang="en-US" dirty="0" smtClean="0"/>
              <a:t>Event that triggered the bomb</a:t>
            </a:r>
          </a:p>
          <a:p>
            <a:pPr eaLnBrk="1" fontAlgn="auto" hangingPunct="1">
              <a:spcAft>
                <a:spcPts val="0"/>
              </a:spcAft>
              <a:defRPr/>
            </a:pPr>
            <a:r>
              <a:rPr lang="en-US" dirty="0" smtClean="0"/>
              <a:t>F:</a:t>
            </a:r>
          </a:p>
          <a:p>
            <a:pPr lvl="1" eaLnBrk="1" fontAlgn="auto" hangingPunct="1">
              <a:spcAft>
                <a:spcPts val="0"/>
              </a:spcAft>
              <a:defRPr/>
            </a:pPr>
            <a:r>
              <a:rPr lang="en-US" dirty="0" smtClean="0"/>
              <a:t>Focused attention to volume F, which had critical files</a:t>
            </a:r>
          </a:p>
          <a:p>
            <a:pPr eaLnBrk="1" fontAlgn="auto" hangingPunct="1">
              <a:spcAft>
                <a:spcPts val="0"/>
              </a:spcAft>
              <a:defRPr/>
            </a:pPr>
            <a:r>
              <a:rPr lang="en-US" dirty="0"/>
              <a:t>F</a:t>
            </a:r>
            <a:r>
              <a:rPr lang="en-US" dirty="0" smtClean="0"/>
              <a:t>:\LOGIN\LOGIN 12345</a:t>
            </a:r>
          </a:p>
          <a:p>
            <a:pPr lvl="1" eaLnBrk="1" fontAlgn="auto" hangingPunct="1">
              <a:spcAft>
                <a:spcPts val="0"/>
              </a:spcAft>
              <a:defRPr/>
            </a:pPr>
            <a:r>
              <a:rPr lang="en-US" dirty="0" smtClean="0"/>
              <a:t>Login a fictitious user, 12345 (the back door)</a:t>
            </a:r>
          </a:p>
          <a:p>
            <a:pPr eaLnBrk="1" fontAlgn="auto" hangingPunct="1">
              <a:spcAft>
                <a:spcPts val="0"/>
              </a:spcAft>
              <a:defRPr/>
            </a:pPr>
            <a:r>
              <a:rPr lang="en-US" dirty="0" smtClean="0"/>
              <a:t>CD \PUBLIC</a:t>
            </a:r>
          </a:p>
          <a:p>
            <a:pPr lvl="1" eaLnBrk="1" fontAlgn="auto" hangingPunct="1">
              <a:spcAft>
                <a:spcPts val="0"/>
              </a:spcAft>
              <a:defRPr/>
            </a:pPr>
            <a:r>
              <a:rPr lang="en-US" dirty="0" smtClean="0"/>
              <a:t>Moves to the public folder of programs</a:t>
            </a:r>
          </a:p>
          <a:p>
            <a:pPr eaLnBrk="1" fontAlgn="auto" hangingPunct="1">
              <a:spcAft>
                <a:spcPts val="0"/>
              </a:spcAft>
              <a:defRPr/>
            </a:pPr>
            <a:r>
              <a:rPr lang="en-US" dirty="0" smtClean="0"/>
              <a:t>FIX.EXE /Y F:\*.*</a:t>
            </a:r>
          </a:p>
          <a:p>
            <a:pPr lvl="1" eaLnBrk="1" fontAlgn="auto" hangingPunct="1">
              <a:spcAft>
                <a:spcPts val="0"/>
              </a:spcAft>
              <a:defRPr/>
            </a:pPr>
            <a:r>
              <a:rPr lang="en-US" dirty="0" smtClean="0"/>
              <a:t>Run a program, called FIX, which actually deletes everything</a:t>
            </a:r>
          </a:p>
          <a:p>
            <a:pPr eaLnBrk="1" fontAlgn="auto" hangingPunct="1">
              <a:spcAft>
                <a:spcPts val="0"/>
              </a:spcAft>
              <a:defRPr/>
            </a:pPr>
            <a:r>
              <a:rPr lang="en-US" dirty="0" smtClean="0"/>
              <a:t>PURGE F:\/ALL</a:t>
            </a:r>
          </a:p>
          <a:p>
            <a:pPr lvl="1" eaLnBrk="1" fontAlgn="auto" hangingPunct="1">
              <a:spcAft>
                <a:spcPts val="0"/>
              </a:spcAft>
              <a:defRPr/>
            </a:pPr>
            <a:r>
              <a:rPr lang="en-US" dirty="0" smtClean="0"/>
              <a:t>Prevent recovery of the deleted files</a:t>
            </a:r>
            <a:endParaRPr lang="en-US" dirty="0"/>
          </a:p>
        </p:txBody>
      </p:sp>
    </p:spTree>
    <p:extLst>
      <p:ext uri="{BB962C8B-B14F-4D97-AF65-F5344CB8AC3E}">
        <p14:creationId xmlns:p14="http://schemas.microsoft.com/office/powerpoint/2010/main" val="8865254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9455"/>
            <a:ext cx="8229600" cy="812800"/>
          </a:xfrm>
        </p:spPr>
        <p:txBody>
          <a:bodyPr>
            <a:normAutofit/>
          </a:bodyPr>
          <a:lstStyle/>
          <a:p>
            <a:r>
              <a:rPr lang="en-US" dirty="0" smtClean="0"/>
              <a:t>Kill Chain</a:t>
            </a:r>
            <a:endParaRPr lang="en-US" dirty="0"/>
          </a:p>
        </p:txBody>
      </p:sp>
      <p:sp>
        <p:nvSpPr>
          <p:cNvPr id="5" name="Content Placeholder 4"/>
          <p:cNvSpPr>
            <a:spLocks noGrp="1"/>
          </p:cNvSpPr>
          <p:nvPr>
            <p:ph sz="half" idx="1"/>
          </p:nvPr>
        </p:nvSpPr>
        <p:spPr>
          <a:xfrm>
            <a:off x="457200" y="1330036"/>
            <a:ext cx="4038600" cy="4694496"/>
          </a:xfrm>
        </p:spPr>
        <p:txBody>
          <a:bodyPr>
            <a:normAutofit/>
          </a:bodyPr>
          <a:lstStyle/>
          <a:p>
            <a:r>
              <a:rPr lang="en-US" dirty="0" smtClean="0"/>
              <a:t>Reconnaissance</a:t>
            </a:r>
          </a:p>
          <a:p>
            <a:endParaRPr lang="en-US" dirty="0" smtClean="0"/>
          </a:p>
          <a:p>
            <a:r>
              <a:rPr lang="en-US" dirty="0" err="1" smtClean="0"/>
              <a:t>Weaponization</a:t>
            </a:r>
            <a:endParaRPr lang="en-US" dirty="0" smtClean="0"/>
          </a:p>
          <a:p>
            <a:r>
              <a:rPr lang="en-US" dirty="0" smtClean="0"/>
              <a:t>Delivery</a:t>
            </a:r>
          </a:p>
          <a:p>
            <a:r>
              <a:rPr lang="en-US" dirty="0" smtClean="0"/>
              <a:t>Exploitation</a:t>
            </a:r>
          </a:p>
          <a:p>
            <a:r>
              <a:rPr lang="en-US" dirty="0" smtClean="0"/>
              <a:t>Installation</a:t>
            </a:r>
          </a:p>
          <a:p>
            <a:r>
              <a:rPr lang="en-US" dirty="0" smtClean="0"/>
              <a:t>Command &amp; Control</a:t>
            </a:r>
          </a:p>
          <a:p>
            <a:r>
              <a:rPr lang="en-US" dirty="0" smtClean="0"/>
              <a:t>Actions on Target</a:t>
            </a:r>
            <a:endParaRPr lang="en-US" dirty="0"/>
          </a:p>
        </p:txBody>
      </p:sp>
      <p:sp>
        <p:nvSpPr>
          <p:cNvPr id="6" name="Content Placeholder 5"/>
          <p:cNvSpPr>
            <a:spLocks noGrp="1"/>
          </p:cNvSpPr>
          <p:nvPr>
            <p:ph sz="half" idx="2"/>
          </p:nvPr>
        </p:nvSpPr>
        <p:spPr>
          <a:xfrm>
            <a:off x="4368800" y="1330037"/>
            <a:ext cx="4618182" cy="4996872"/>
          </a:xfrm>
        </p:spPr>
        <p:txBody>
          <a:bodyPr>
            <a:normAutofit/>
          </a:bodyPr>
          <a:lstStyle/>
          <a:p>
            <a:r>
              <a:rPr lang="en-US" dirty="0" smtClean="0"/>
              <a:t>Institutional (Insider) Knowledge</a:t>
            </a:r>
          </a:p>
          <a:p>
            <a:r>
              <a:rPr lang="en-US" dirty="0" smtClean="0"/>
              <a:t>Alter </a:t>
            </a:r>
            <a:r>
              <a:rPr lang="en-US" dirty="0" err="1" smtClean="0"/>
              <a:t>deltree</a:t>
            </a:r>
            <a:r>
              <a:rPr lang="en-US" dirty="0" smtClean="0"/>
              <a:t> &amp; wrap with logic bomb</a:t>
            </a:r>
          </a:p>
          <a:p>
            <a:r>
              <a:rPr lang="en-US" dirty="0" smtClean="0"/>
              <a:t>Install &amp; run as a scheduled job (insider)</a:t>
            </a:r>
          </a:p>
          <a:p>
            <a:r>
              <a:rPr lang="en-US" dirty="0" smtClean="0"/>
              <a:t>Separated account (back door to execute)</a:t>
            </a:r>
          </a:p>
          <a:p>
            <a:r>
              <a:rPr lang="en-US" dirty="0" smtClean="0"/>
              <a:t>Eliminate all data and possibilities of recovery</a:t>
            </a:r>
            <a:endParaRPr lang="en-US" dirty="0"/>
          </a:p>
        </p:txBody>
      </p:sp>
    </p:spTree>
    <p:extLst>
      <p:ext uri="{BB962C8B-B14F-4D97-AF65-F5344CB8AC3E}">
        <p14:creationId xmlns:p14="http://schemas.microsoft.com/office/powerpoint/2010/main" val="5917792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Security Assignment</a:t>
            </a:r>
            <a:endParaRPr lang="en-US" dirty="0"/>
          </a:p>
        </p:txBody>
      </p:sp>
      <p:sp>
        <p:nvSpPr>
          <p:cNvPr id="3" name="Content Placeholder 2"/>
          <p:cNvSpPr>
            <a:spLocks noGrp="1"/>
          </p:cNvSpPr>
          <p:nvPr>
            <p:ph sz="half" idx="1"/>
          </p:nvPr>
        </p:nvSpPr>
        <p:spPr/>
        <p:txBody>
          <a:bodyPr/>
          <a:lstStyle/>
          <a:p>
            <a:r>
              <a:rPr lang="en-US" dirty="0" smtClean="0"/>
              <a:t>Omega Engineering</a:t>
            </a:r>
          </a:p>
          <a:p>
            <a:r>
              <a:rPr lang="en-US" dirty="0" smtClean="0"/>
              <a:t>Insider threat</a:t>
            </a:r>
          </a:p>
          <a:p>
            <a:r>
              <a:rPr lang="en-US" dirty="0" smtClean="0"/>
              <a:t>Systems unknowingly compromised</a:t>
            </a:r>
          </a:p>
          <a:p>
            <a:r>
              <a:rPr lang="en-US" dirty="0" smtClean="0"/>
              <a:t>Piece together from very little data</a:t>
            </a:r>
          </a:p>
          <a:p>
            <a:r>
              <a:rPr lang="en-US" dirty="0" smtClean="0"/>
              <a:t>Millions of dollars of damage</a:t>
            </a:r>
            <a:endParaRPr lang="en-US" dirty="0"/>
          </a:p>
        </p:txBody>
      </p:sp>
      <p:sp>
        <p:nvSpPr>
          <p:cNvPr id="4" name="Content Placeholder 3"/>
          <p:cNvSpPr>
            <a:spLocks noGrp="1"/>
          </p:cNvSpPr>
          <p:nvPr>
            <p:ph sz="half" idx="2"/>
          </p:nvPr>
        </p:nvSpPr>
        <p:spPr/>
        <p:txBody>
          <a:bodyPr/>
          <a:lstStyle/>
          <a:p>
            <a:r>
              <a:rPr lang="en-US" dirty="0" err="1" smtClean="0"/>
              <a:t>ClearThread</a:t>
            </a:r>
            <a:endParaRPr lang="en-US" dirty="0" smtClean="0"/>
          </a:p>
          <a:p>
            <a:r>
              <a:rPr lang="en-US" dirty="0" smtClean="0"/>
              <a:t>Outsider threat</a:t>
            </a:r>
          </a:p>
          <a:p>
            <a:r>
              <a:rPr lang="en-US" dirty="0" smtClean="0"/>
              <a:t>System knowingly compromised</a:t>
            </a:r>
          </a:p>
          <a:p>
            <a:r>
              <a:rPr lang="en-US" dirty="0" smtClean="0"/>
              <a:t>Piece together from collected evidence &amp; snapshot of the infected machine</a:t>
            </a:r>
            <a:endParaRPr lang="en-US" dirty="0"/>
          </a:p>
        </p:txBody>
      </p:sp>
    </p:spTree>
    <p:extLst>
      <p:ext uri="{BB962C8B-B14F-4D97-AF65-F5344CB8AC3E}">
        <p14:creationId xmlns:p14="http://schemas.microsoft.com/office/powerpoint/2010/main" val="10379090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t>
            </a:r>
            <a:r>
              <a:rPr lang="en-US" dirty="0" err="1" smtClean="0"/>
              <a:t>ClearThread</a:t>
            </a:r>
            <a:r>
              <a:rPr lang="en-US" dirty="0" smtClean="0"/>
              <a:t>” has been breached</a:t>
            </a:r>
            <a:endParaRPr lang="en-US" dirty="0"/>
          </a:p>
        </p:txBody>
      </p:sp>
      <p:sp>
        <p:nvSpPr>
          <p:cNvPr id="3" name="Content Placeholder 2"/>
          <p:cNvSpPr>
            <a:spLocks noGrp="1"/>
          </p:cNvSpPr>
          <p:nvPr>
            <p:ph sz="half" idx="1"/>
          </p:nvPr>
        </p:nvSpPr>
        <p:spPr>
          <a:xfrm>
            <a:off x="457200" y="1820008"/>
            <a:ext cx="4191000" cy="4204524"/>
          </a:xfrm>
        </p:spPr>
        <p:txBody>
          <a:bodyPr>
            <a:normAutofit fontScale="92500" lnSpcReduction="10000"/>
          </a:bodyPr>
          <a:lstStyle/>
          <a:p>
            <a:r>
              <a:rPr lang="en-US" dirty="0" smtClean="0"/>
              <a:t>Download the (2.3GB) collected evidence and machine snapshot</a:t>
            </a:r>
          </a:p>
          <a:p>
            <a:pPr lvl="1"/>
            <a:r>
              <a:rPr lang="en-US" dirty="0" smtClean="0"/>
              <a:t>rc01ucs213.managed.mst.edu (and 02, 03) /</a:t>
            </a:r>
            <a:r>
              <a:rPr lang="en-US" dirty="0" err="1" smtClean="0"/>
              <a:t>tmp</a:t>
            </a:r>
            <a:r>
              <a:rPr lang="en-US" dirty="0" smtClean="0"/>
              <a:t>/Upload.zip </a:t>
            </a:r>
          </a:p>
          <a:p>
            <a:pPr lvl="2"/>
            <a:r>
              <a:rPr lang="en-US" dirty="0" err="1" smtClean="0"/>
              <a:t>WinSCP</a:t>
            </a:r>
            <a:endParaRPr lang="en-US" dirty="0" smtClean="0"/>
          </a:p>
          <a:p>
            <a:pPr lvl="1"/>
            <a:r>
              <a:rPr lang="en-US" dirty="0" smtClean="0"/>
              <a:t>USB / DVD ?</a:t>
            </a:r>
          </a:p>
          <a:p>
            <a:r>
              <a:rPr lang="en-US" dirty="0">
                <a:hlinkClick r:id="rId2"/>
              </a:rPr>
              <a:t>https://</a:t>
            </a:r>
            <a:r>
              <a:rPr lang="en-US" dirty="0" smtClean="0">
                <a:hlinkClick r:id="rId2"/>
              </a:rPr>
              <a:t>www.dropbox.com/s/dm0q7fmro6ogsx6/Upload.zip?dl=0</a:t>
            </a:r>
            <a:r>
              <a:rPr lang="en-US" dirty="0" smtClean="0"/>
              <a:t> </a:t>
            </a:r>
            <a:endParaRPr lang="en-US" dirty="0"/>
          </a:p>
        </p:txBody>
      </p:sp>
      <p:sp>
        <p:nvSpPr>
          <p:cNvPr id="4" name="Content Placeholder 3"/>
          <p:cNvSpPr>
            <a:spLocks noGrp="1"/>
          </p:cNvSpPr>
          <p:nvPr>
            <p:ph sz="half" idx="2"/>
          </p:nvPr>
        </p:nvSpPr>
        <p:spPr/>
        <p:txBody>
          <a:bodyPr>
            <a:normAutofit fontScale="92500" lnSpcReduction="10000"/>
          </a:bodyPr>
          <a:lstStyle/>
          <a:p>
            <a:r>
              <a:rPr lang="en-US" b="1" dirty="0"/>
              <a:t>All characters appearing in this work are fictitious. Any resemblance </a:t>
            </a:r>
            <a:r>
              <a:rPr lang="en-US" b="1" dirty="0" smtClean="0"/>
              <a:t>to actual companies, or </a:t>
            </a:r>
            <a:r>
              <a:rPr lang="en-US" b="1" dirty="0"/>
              <a:t>real persons, living or dead, is purely coincidental.</a:t>
            </a:r>
            <a:endParaRPr lang="en-US" dirty="0"/>
          </a:p>
        </p:txBody>
      </p:sp>
    </p:spTree>
    <p:extLst>
      <p:ext uri="{BB962C8B-B14F-4D97-AF65-F5344CB8AC3E}">
        <p14:creationId xmlns:p14="http://schemas.microsoft.com/office/powerpoint/2010/main" val="1909641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we prevent attacks?</a:t>
            </a:r>
            <a:endParaRPr lang="en-US" dirty="0"/>
          </a:p>
        </p:txBody>
      </p:sp>
      <p:sp>
        <p:nvSpPr>
          <p:cNvPr id="3" name="Content Placeholder 2"/>
          <p:cNvSpPr>
            <a:spLocks noGrp="1"/>
          </p:cNvSpPr>
          <p:nvPr>
            <p:ph idx="1"/>
          </p:nvPr>
        </p:nvSpPr>
        <p:spPr>
          <a:xfrm>
            <a:off x="457200" y="1847892"/>
            <a:ext cx="8229600" cy="4725186"/>
          </a:xfrm>
        </p:spPr>
        <p:txBody>
          <a:bodyPr>
            <a:normAutofit/>
          </a:bodyPr>
          <a:lstStyle/>
          <a:p>
            <a:r>
              <a:rPr lang="en-US" dirty="0" smtClean="0"/>
              <a:t>Authentication</a:t>
            </a:r>
          </a:p>
          <a:p>
            <a:pPr lvl="1"/>
            <a:r>
              <a:rPr lang="en-US" dirty="0" smtClean="0"/>
              <a:t>Password, PIN, token, biometric, …</a:t>
            </a:r>
          </a:p>
          <a:p>
            <a:r>
              <a:rPr lang="en-US" dirty="0" smtClean="0"/>
              <a:t>Intrusion Detection/Prevention Systems</a:t>
            </a:r>
          </a:p>
          <a:p>
            <a:pPr lvl="1"/>
            <a:r>
              <a:rPr lang="en-US" dirty="0" smtClean="0"/>
              <a:t>Patterns of behavior</a:t>
            </a:r>
          </a:p>
          <a:p>
            <a:r>
              <a:rPr lang="en-US" dirty="0" smtClean="0"/>
              <a:t>Access Control</a:t>
            </a:r>
          </a:p>
          <a:p>
            <a:pPr lvl="1"/>
            <a:r>
              <a:rPr lang="en-US" dirty="0" smtClean="0"/>
              <a:t>Firewalls (port, protocol, time, …)</a:t>
            </a:r>
          </a:p>
          <a:p>
            <a:pPr lvl="1"/>
            <a:r>
              <a:rPr lang="en-US" dirty="0" smtClean="0"/>
              <a:t>MAC address filtering</a:t>
            </a:r>
          </a:p>
          <a:p>
            <a:pPr lvl="1"/>
            <a:r>
              <a:rPr lang="en-US" dirty="0" smtClean="0"/>
              <a:t>File system controls</a:t>
            </a:r>
            <a:endParaRPr lang="en-US" dirty="0"/>
          </a:p>
        </p:txBody>
      </p:sp>
      <p:pic>
        <p:nvPicPr>
          <p:cNvPr id="4" name="Picture 3" descr="f9.pdf"/>
          <p:cNvPicPr>
            <a:picLocks noChangeAspect="1"/>
          </p:cNvPicPr>
          <p:nvPr/>
        </p:nvPicPr>
        <p:blipFill rotWithShape="1">
          <a:blip r:embed="rId2"/>
          <a:srcRect l="20726" t="7180" r="9827" b="66452"/>
          <a:stretch/>
        </p:blipFill>
        <p:spPr>
          <a:xfrm>
            <a:off x="5141843" y="4691270"/>
            <a:ext cx="3829878" cy="1881808"/>
          </a:xfrm>
          <a:prstGeom prst="rect">
            <a:avLst/>
          </a:prstGeom>
        </p:spPr>
      </p:pic>
    </p:spTree>
    <p:extLst>
      <p:ext uri="{BB962C8B-B14F-4D97-AF65-F5344CB8AC3E}">
        <p14:creationId xmlns:p14="http://schemas.microsoft.com/office/powerpoint/2010/main" val="418222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381000"/>
            <a:ext cx="9296400" cy="992187"/>
          </a:xfrm>
        </p:spPr>
        <p:txBody>
          <a:bodyPr/>
          <a:lstStyle/>
          <a:p>
            <a:r>
              <a:rPr lang="en-NZ" sz="4800" b="1" dirty="0" smtClean="0">
                <a:ln w="10541" cmpd="sng">
                  <a:solidFill>
                    <a:schemeClr val="accent1">
                      <a:shade val="88000"/>
                      <a:satMod val="110000"/>
                    </a:schemeClr>
                  </a:solidFill>
                  <a:prstDash val="solid"/>
                </a:ln>
                <a:solidFill>
                  <a:schemeClr val="accent1">
                    <a:lumMod val="50000"/>
                  </a:schemeClr>
                </a:solidFill>
                <a:effectLst/>
              </a:rPr>
              <a:t>Hashed Passwords/Salt Value</a:t>
            </a:r>
            <a:endParaRPr lang="en-NZ" sz="4800" b="1" dirty="0">
              <a:ln w="10541" cmpd="sng">
                <a:solidFill>
                  <a:schemeClr val="accent1">
                    <a:shade val="88000"/>
                    <a:satMod val="110000"/>
                  </a:schemeClr>
                </a:solidFill>
                <a:prstDash val="solid"/>
              </a:ln>
              <a:solidFill>
                <a:schemeClr val="accent1">
                  <a:lumMod val="50000"/>
                </a:schemeClr>
              </a:solidFill>
              <a:effectLst/>
            </a:endParaRPr>
          </a:p>
        </p:txBody>
      </p:sp>
      <p:pic>
        <p:nvPicPr>
          <p:cNvPr id="4" name="Content Placeholder 3" descr="Fig15_01a.gif"/>
          <p:cNvPicPr>
            <a:picLocks noChangeAspect="1"/>
          </p:cNvPicPr>
          <p:nvPr/>
        </p:nvPicPr>
        <p:blipFill>
          <a:blip r:embed="rId3"/>
          <a:stretch>
            <a:fillRect/>
          </a:stretch>
        </p:blipFill>
        <p:spPr bwMode="auto">
          <a:xfrm>
            <a:off x="1143000" y="1524000"/>
            <a:ext cx="6984570" cy="4972422"/>
          </a:xfrm>
          <a:prstGeom prst="rect">
            <a:avLst/>
          </a:prstGeom>
          <a:noFill/>
          <a:ln w="9525">
            <a:noFill/>
            <a:miter lim="800000"/>
            <a:headEnd/>
            <a:tailEnd/>
          </a:ln>
        </p:spPr>
      </p:pic>
    </p:spTree>
    <p:extLst>
      <p:ext uri="{BB962C8B-B14F-4D97-AF65-F5344CB8AC3E}">
        <p14:creationId xmlns:p14="http://schemas.microsoft.com/office/powerpoint/2010/main" val="3266460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5613"/>
            <a:ext cx="9144000" cy="839787"/>
          </a:xfrm>
        </p:spPr>
        <p:txBody>
          <a:bodyPr/>
          <a:lstStyle/>
          <a:p>
            <a:pPr algn="ctr"/>
            <a:r>
              <a:rPr lang="en-US" b="1" dirty="0" smtClean="0">
                <a:ln w="10541" cmpd="sng">
                  <a:solidFill>
                    <a:schemeClr val="accent1">
                      <a:shade val="88000"/>
                      <a:satMod val="110000"/>
                    </a:schemeClr>
                  </a:solidFill>
                  <a:prstDash val="solid"/>
                </a:ln>
                <a:solidFill>
                  <a:schemeClr val="accent1">
                    <a:lumMod val="50000"/>
                  </a:schemeClr>
                </a:solidFill>
                <a:effectLst/>
              </a:rPr>
              <a:t>UNIX Password Scheme</a:t>
            </a:r>
            <a:endParaRPr lang="en-US" b="1" dirty="0">
              <a:ln w="10541" cmpd="sng">
                <a:solidFill>
                  <a:schemeClr val="accent1">
                    <a:shade val="88000"/>
                    <a:satMod val="110000"/>
                  </a:schemeClr>
                </a:solidFill>
                <a:prstDash val="solid"/>
              </a:ln>
              <a:solidFill>
                <a:schemeClr val="accent1">
                  <a:lumMod val="50000"/>
                </a:schemeClr>
              </a:solidFill>
              <a:effectLst/>
            </a:endParaRPr>
          </a:p>
        </p:txBody>
      </p:sp>
      <p:pic>
        <p:nvPicPr>
          <p:cNvPr id="4" name="Content Placeholder 3" descr="Fig15_01b.gif"/>
          <p:cNvPicPr>
            <a:picLocks noGrp="1" noChangeAspect="1"/>
          </p:cNvPicPr>
          <p:nvPr>
            <p:ph idx="4294967295"/>
          </p:nvPr>
        </p:nvPicPr>
        <p:blipFill>
          <a:blip r:embed="rId3"/>
          <a:stretch>
            <a:fillRect/>
          </a:stretch>
        </p:blipFill>
        <p:spPr>
          <a:xfrm>
            <a:off x="990600" y="1371600"/>
            <a:ext cx="7239000" cy="5014359"/>
          </a:xfrm>
        </p:spPr>
      </p:pic>
    </p:spTree>
    <p:extLst>
      <p:ext uri="{BB962C8B-B14F-4D97-AF65-F5344CB8AC3E}">
        <p14:creationId xmlns:p14="http://schemas.microsoft.com/office/powerpoint/2010/main" val="1345656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7824788" cy="1323041"/>
          </a:xfrm>
        </p:spPr>
        <p:txBody>
          <a:bodyPr/>
          <a:lstStyle/>
          <a:p>
            <a:pPr algn="l"/>
            <a:r>
              <a:rPr lang="en-NZ" b="1" dirty="0" smtClean="0">
                <a:ln w="10541" cmpd="sng">
                  <a:solidFill>
                    <a:schemeClr val="accent1">
                      <a:shade val="88000"/>
                      <a:satMod val="110000"/>
                    </a:schemeClr>
                  </a:solidFill>
                  <a:prstDash val="solid"/>
                </a:ln>
                <a:solidFill>
                  <a:schemeClr val="accent1">
                    <a:lumMod val="50000"/>
                  </a:schemeClr>
                </a:solidFill>
                <a:effectLst/>
              </a:rPr>
              <a:t>Salt</a:t>
            </a:r>
            <a:endParaRPr lang="en-NZ" b="1" dirty="0">
              <a:ln w="10541" cmpd="sng">
                <a:solidFill>
                  <a:schemeClr val="accent1">
                    <a:shade val="88000"/>
                    <a:satMod val="110000"/>
                  </a:schemeClr>
                </a:solidFill>
                <a:prstDash val="solid"/>
              </a:ln>
              <a:solidFill>
                <a:schemeClr val="accent1">
                  <a:lumMod val="50000"/>
                </a:schemeClr>
              </a:solidFill>
              <a:effectLst/>
            </a:endParaRPr>
          </a:p>
        </p:txBody>
      </p:sp>
      <p:sp>
        <p:nvSpPr>
          <p:cNvPr id="3" name="Content Placeholder 2"/>
          <p:cNvSpPr>
            <a:spLocks noGrp="1"/>
          </p:cNvSpPr>
          <p:nvPr>
            <p:ph idx="4294967295"/>
          </p:nvPr>
        </p:nvSpPr>
        <p:spPr>
          <a:xfrm>
            <a:off x="533400" y="2209800"/>
            <a:ext cx="8001000" cy="4114800"/>
          </a:xfrm>
        </p:spPr>
        <p:txBody>
          <a:bodyPr>
            <a:normAutofit fontScale="92500" lnSpcReduction="20000"/>
          </a:bodyPr>
          <a:lstStyle/>
          <a:p>
            <a:r>
              <a:rPr lang="en-NZ" sz="3027" dirty="0" smtClean="0"/>
              <a:t>Serves three purposes:</a:t>
            </a:r>
          </a:p>
          <a:p>
            <a:pPr>
              <a:buNone/>
            </a:pPr>
            <a:endParaRPr lang="en-NZ" sz="471" dirty="0" smtClean="0"/>
          </a:p>
          <a:p>
            <a:pPr marL="796925" lvl="1" indent="-514350">
              <a:lnSpc>
                <a:spcPct val="110000"/>
              </a:lnSpc>
              <a:spcAft>
                <a:spcPts val="600"/>
              </a:spcAft>
              <a:buSzPct val="105000"/>
              <a:buFont typeface="+mj-lt"/>
              <a:buAutoNum type="arabicPeriod"/>
            </a:pPr>
            <a:r>
              <a:rPr lang="en-NZ" sz="2595" dirty="0" smtClean="0"/>
              <a:t>prevents duplicate passwords from being visible in the password file</a:t>
            </a:r>
          </a:p>
          <a:p>
            <a:pPr lvl="4">
              <a:lnSpc>
                <a:spcPct val="110000"/>
              </a:lnSpc>
              <a:spcAft>
                <a:spcPts val="600"/>
              </a:spcAft>
            </a:pPr>
            <a:r>
              <a:rPr lang="en-NZ" sz="2000" dirty="0" smtClean="0"/>
              <a:t>even if two users choose the same password, the passwords will be assigned different salt values</a:t>
            </a:r>
          </a:p>
          <a:p>
            <a:pPr marL="796925" lvl="1" indent="-514350">
              <a:lnSpc>
                <a:spcPct val="110000"/>
              </a:lnSpc>
              <a:spcAft>
                <a:spcPts val="600"/>
              </a:spcAft>
              <a:buSzPct val="105000"/>
              <a:buFont typeface="+mj-lt"/>
              <a:buAutoNum type="arabicPeriod" startAt="2"/>
            </a:pPr>
            <a:r>
              <a:rPr lang="en-NZ" sz="2595" dirty="0" smtClean="0"/>
              <a:t>greatly increases the difficulty of offline dictionary attacks</a:t>
            </a:r>
          </a:p>
          <a:p>
            <a:pPr marL="796925" lvl="1" indent="-514350">
              <a:lnSpc>
                <a:spcPct val="110000"/>
              </a:lnSpc>
              <a:spcAft>
                <a:spcPts val="600"/>
              </a:spcAft>
              <a:buSzPct val="105000"/>
              <a:buFont typeface="+mj-lt"/>
              <a:buAutoNum type="arabicPeriod" startAt="2"/>
            </a:pPr>
            <a:r>
              <a:rPr lang="en-NZ" sz="2595" dirty="0" smtClean="0"/>
              <a:t>it becomes nearly impossible to find out whether a person with passwords on two or more systems has used the same password on all of them</a:t>
            </a:r>
          </a:p>
          <a:p>
            <a:endParaRPr lang="en-NZ" dirty="0" smtClean="0"/>
          </a:p>
          <a:p>
            <a:endParaRPr lang="en-NZ" dirty="0"/>
          </a:p>
        </p:txBody>
      </p:sp>
      <p:pic>
        <p:nvPicPr>
          <p:cNvPr id="4" name="Picture 3"/>
          <p:cNvPicPr>
            <a:picLocks noChangeAspect="1"/>
          </p:cNvPicPr>
          <p:nvPr/>
        </p:nvPicPr>
        <p:blipFill>
          <a:blip r:embed="rId3"/>
          <a:stretch>
            <a:fillRect/>
          </a:stretch>
        </p:blipFill>
        <p:spPr>
          <a:xfrm rot="1148302">
            <a:off x="6781800" y="609600"/>
            <a:ext cx="1182687" cy="1333669"/>
          </a:xfrm>
          <a:prstGeom prst="rect">
            <a:avLst/>
          </a:prstGeom>
        </p:spPr>
      </p:pic>
    </p:spTree>
    <p:extLst>
      <p:ext uri="{BB962C8B-B14F-4D97-AF65-F5344CB8AC3E}">
        <p14:creationId xmlns:p14="http://schemas.microsoft.com/office/powerpoint/2010/main" val="1351970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2329"/>
            <a:ext cx="5479774" cy="1143000"/>
          </a:xfrm>
        </p:spPr>
        <p:txBody>
          <a:bodyPr/>
          <a:lstStyle/>
          <a:p>
            <a:r>
              <a:rPr lang="en-US" dirty="0" smtClean="0"/>
              <a:t>Token</a:t>
            </a:r>
            <a:endParaRPr lang="en-US" dirty="0"/>
          </a:p>
        </p:txBody>
      </p:sp>
      <p:sp>
        <p:nvSpPr>
          <p:cNvPr id="3" name="Content Placeholder 2"/>
          <p:cNvSpPr>
            <a:spLocks noGrp="1"/>
          </p:cNvSpPr>
          <p:nvPr>
            <p:ph idx="1"/>
          </p:nvPr>
        </p:nvSpPr>
        <p:spPr>
          <a:xfrm>
            <a:off x="457200" y="1880708"/>
            <a:ext cx="8229600" cy="4463817"/>
          </a:xfrm>
        </p:spPr>
        <p:txBody>
          <a:bodyPr>
            <a:normAutofit lnSpcReduction="10000"/>
          </a:bodyPr>
          <a:lstStyle/>
          <a:p>
            <a:r>
              <a:rPr lang="en-US" dirty="0" smtClean="0"/>
              <a:t>Symmetric key-based </a:t>
            </a:r>
          </a:p>
          <a:p>
            <a:r>
              <a:rPr lang="en-US" dirty="0" smtClean="0"/>
              <a:t>Generates </a:t>
            </a:r>
            <a:r>
              <a:rPr lang="en-US" dirty="0"/>
              <a:t>a new one-time password (OTP) every 60 </a:t>
            </a:r>
            <a:r>
              <a:rPr lang="en-US" dirty="0" smtClean="0"/>
              <a:t>seconds</a:t>
            </a:r>
          </a:p>
          <a:p>
            <a:r>
              <a:rPr lang="en-US" dirty="0" smtClean="0"/>
              <a:t>Synchronizes </a:t>
            </a:r>
            <a:r>
              <a:rPr lang="en-US" dirty="0"/>
              <a:t>each authenticator with the security </a:t>
            </a:r>
            <a:r>
              <a:rPr lang="en-US" dirty="0" smtClean="0"/>
              <a:t>server</a:t>
            </a:r>
          </a:p>
          <a:p>
            <a:r>
              <a:rPr lang="en-US" dirty="0" smtClean="0"/>
              <a:t>The one-time password is </a:t>
            </a:r>
            <a:r>
              <a:rPr lang="en-US" dirty="0"/>
              <a:t>coupled with a secret personal identification number (PIN</a:t>
            </a:r>
            <a:r>
              <a:rPr lang="en-US" dirty="0" smtClean="0"/>
              <a:t>)</a:t>
            </a:r>
          </a:p>
          <a:p>
            <a:pPr lvl="1"/>
            <a:r>
              <a:rPr lang="en-US" dirty="0" smtClean="0"/>
              <a:t>Creates </a:t>
            </a:r>
            <a:r>
              <a:rPr lang="en-US" dirty="0"/>
              <a:t>a combination </a:t>
            </a:r>
            <a:r>
              <a:rPr lang="en-US" dirty="0" smtClean="0"/>
              <a:t>nearly </a:t>
            </a:r>
            <a:r>
              <a:rPr lang="en-US" dirty="0"/>
              <a:t>impossible </a:t>
            </a:r>
            <a:r>
              <a:rPr lang="en-US" dirty="0" smtClean="0"/>
              <a:t>to guess</a:t>
            </a:r>
            <a:endParaRPr lang="en-US" dirty="0"/>
          </a:p>
        </p:txBody>
      </p:sp>
      <p:pic>
        <p:nvPicPr>
          <p:cNvPr id="1026" name="Picture 2" descr="RSA SecurID SID800 Authenticator Tok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3356" y="986139"/>
            <a:ext cx="3286400" cy="1358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84313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PRESENTATIONGUID" val="c1d84c9f-e1d7-497f-924c-f557b6e4713e"/>
  <p:tag name="WASPOLLED" val="E8FD9E58CB6E42AF9DDF6BB286E3942C"/>
  <p:tag name="TPVERSION" val="6"/>
  <p:tag name="TPFULLVERSION" val="6.2.1.5"/>
  <p:tag name="PPTVERSION" val="15"/>
  <p:tag name="TPOS" val="2"/>
  <p:tag name="TPLASTSAVEVERSION" val="6.2 PC"/>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10417</TotalTime>
  <Words>5337</Words>
  <Application>Microsoft Macintosh PowerPoint</Application>
  <PresentationFormat>On-screen Show (4:3)</PresentationFormat>
  <Paragraphs>607</Paragraphs>
  <Slides>46</Slides>
  <Notes>25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Calibri</vt:lpstr>
      <vt:lpstr>ＭＳ Ｐゴシック</vt:lpstr>
      <vt:lpstr>msmincho</vt:lpstr>
      <vt:lpstr>StarSymbol</vt:lpstr>
      <vt:lpstr>Times New Roman</vt:lpstr>
      <vt:lpstr>Wingdings</vt:lpstr>
      <vt:lpstr>Arial</vt:lpstr>
      <vt:lpstr>Office Theme</vt:lpstr>
      <vt:lpstr>PowerPoint Presentation</vt:lpstr>
      <vt:lpstr>Security &amp; Vulnerabilities</vt:lpstr>
      <vt:lpstr>Passive Attacks</vt:lpstr>
      <vt:lpstr>Active Attacks</vt:lpstr>
      <vt:lpstr>How can we prevent attacks?</vt:lpstr>
      <vt:lpstr>Hashed Passwords/Salt Value</vt:lpstr>
      <vt:lpstr>UNIX Password Scheme</vt:lpstr>
      <vt:lpstr>Salt</vt:lpstr>
      <vt:lpstr>Token</vt:lpstr>
      <vt:lpstr>Intrusion Detection System</vt:lpstr>
      <vt:lpstr>Table 14.3  Intruder Patterns of Behavior:   Hackers</vt:lpstr>
      <vt:lpstr>Table 14.3  Intruder Patterns of Behavior:  Criminal Enterprise</vt:lpstr>
      <vt:lpstr>Table 14.3  Intruder Patterns of Behavior:  Insider Attacks</vt:lpstr>
      <vt:lpstr>Generalizing an Attack – Kill Chain</vt:lpstr>
      <vt:lpstr>PowerPoint Presentation</vt:lpstr>
      <vt:lpstr>Kill Chain</vt:lpstr>
      <vt:lpstr>Defensible Security Posture</vt:lpstr>
      <vt:lpstr>Operating System Hardening</vt:lpstr>
      <vt:lpstr>What are we trying to prevent?</vt:lpstr>
      <vt:lpstr>Viruses, Worms, Trojans, Rootkits</vt:lpstr>
      <vt:lpstr>Insider Attacks</vt:lpstr>
      <vt:lpstr>Backdoors</vt:lpstr>
      <vt:lpstr>Logic Bombs</vt:lpstr>
      <vt:lpstr>Trojan Horses</vt:lpstr>
      <vt:lpstr>Adware</vt:lpstr>
      <vt:lpstr>Spyware</vt:lpstr>
      <vt:lpstr>Recent Trends</vt:lpstr>
      <vt:lpstr>Impacts</vt:lpstr>
      <vt:lpstr>Defenses against Insider Attacks</vt:lpstr>
      <vt:lpstr>Signatures: A Malware Countermeasure</vt:lpstr>
      <vt:lpstr>Heuristic Analysis</vt:lpstr>
      <vt:lpstr>White/Black Listing</vt:lpstr>
      <vt:lpstr>Antivirus / Antimalware</vt:lpstr>
      <vt:lpstr>Online vs Offline Anti Virus Software</vt:lpstr>
      <vt:lpstr>OWASP Top 10 web risks</vt:lpstr>
      <vt:lpstr>CVE Details (Common Vulnerabilities and Exposures)</vt:lpstr>
      <vt:lpstr>Logic Bomb Example</vt:lpstr>
      <vt:lpstr>Tim Lloyd, Omega Engineering</vt:lpstr>
      <vt:lpstr>Tim Lloyd, Omega Engineering</vt:lpstr>
      <vt:lpstr>Omega Engineering, Recovery</vt:lpstr>
      <vt:lpstr>Kill Chain</vt:lpstr>
      <vt:lpstr>Kill Chain Components…</vt:lpstr>
      <vt:lpstr>The Omega Bomb Code</vt:lpstr>
      <vt:lpstr>Kill Chain</vt:lpstr>
      <vt:lpstr>Computer Security Assignment</vt:lpstr>
      <vt:lpstr>“ClearThread” has been breached</vt:lpstr>
    </vt:vector>
  </TitlesOfParts>
  <Company>Missouri University of Science and Technology</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 Miner</dc:creator>
  <cp:lastModifiedBy>Mike Gosnell</cp:lastModifiedBy>
  <cp:revision>482</cp:revision>
  <dcterms:created xsi:type="dcterms:W3CDTF">2011-01-20T20:51:22Z</dcterms:created>
  <dcterms:modified xsi:type="dcterms:W3CDTF">2016-06-05T23:48:15Z</dcterms:modified>
</cp:coreProperties>
</file>